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sldIdLst>
    <p:sldId id="2462" r:id="rId2"/>
    <p:sldId id="2501" r:id="rId3"/>
    <p:sldId id="2368" r:id="rId4"/>
    <p:sldId id="2370" r:id="rId5"/>
    <p:sldId id="2393" r:id="rId6"/>
    <p:sldId id="2411" r:id="rId7"/>
    <p:sldId id="2389" r:id="rId8"/>
    <p:sldId id="2463" r:id="rId9"/>
    <p:sldId id="2395" r:id="rId10"/>
    <p:sldId id="2409" r:id="rId11"/>
    <p:sldId id="2412" r:id="rId12"/>
    <p:sldId id="2413" r:id="rId13"/>
    <p:sldId id="2414" r:id="rId14"/>
    <p:sldId id="2472" r:id="rId15"/>
    <p:sldId id="2397" r:id="rId16"/>
    <p:sldId id="2473" r:id="rId17"/>
    <p:sldId id="2474" r:id="rId18"/>
    <p:sldId id="2475" r:id="rId19"/>
    <p:sldId id="2408" r:id="rId20"/>
    <p:sldId id="2423" r:id="rId21"/>
    <p:sldId id="2464" r:id="rId22"/>
    <p:sldId id="2424" r:id="rId23"/>
    <p:sldId id="265" r:id="rId24"/>
    <p:sldId id="2465" r:id="rId25"/>
    <p:sldId id="2392" r:id="rId26"/>
    <p:sldId id="2390" r:id="rId27"/>
    <p:sldId id="2500" r:id="rId28"/>
    <p:sldId id="2402" r:id="rId29"/>
    <p:sldId id="2371" r:id="rId30"/>
    <p:sldId id="2369" r:id="rId31"/>
    <p:sldId id="2403" r:id="rId32"/>
    <p:sldId id="2466" r:id="rId33"/>
    <p:sldId id="2372" r:id="rId34"/>
    <p:sldId id="2388" r:id="rId35"/>
    <p:sldId id="2405" r:id="rId36"/>
    <p:sldId id="2468" r:id="rId37"/>
    <p:sldId id="2416" r:id="rId38"/>
    <p:sldId id="2404" r:id="rId39"/>
    <p:sldId id="2469" r:id="rId40"/>
    <p:sldId id="2387" r:id="rId41"/>
    <p:sldId id="2374" r:id="rId42"/>
    <p:sldId id="2386" r:id="rId43"/>
    <p:sldId id="2477" r:id="rId44"/>
    <p:sldId id="2385" r:id="rId45"/>
    <p:sldId id="2383" r:id="rId46"/>
    <p:sldId id="2382" r:id="rId47"/>
    <p:sldId id="2381" r:id="rId48"/>
    <p:sldId id="2427" r:id="rId49"/>
    <p:sldId id="2428" r:id="rId50"/>
    <p:sldId id="2470" r:id="rId51"/>
    <p:sldId id="2478" r:id="rId52"/>
    <p:sldId id="2471" r:id="rId53"/>
    <p:sldId id="2429" r:id="rId54"/>
    <p:sldId id="2481" r:id="rId55"/>
    <p:sldId id="2482" r:id="rId56"/>
    <p:sldId id="2451" r:id="rId57"/>
    <p:sldId id="2479" r:id="rId58"/>
    <p:sldId id="2454" r:id="rId59"/>
    <p:sldId id="2460" r:id="rId60"/>
    <p:sldId id="2421" r:id="rId61"/>
    <p:sldId id="2476" r:id="rId62"/>
    <p:sldId id="2490" r:id="rId63"/>
    <p:sldId id="2491" r:id="rId64"/>
    <p:sldId id="2447" r:id="rId65"/>
    <p:sldId id="2480" r:id="rId66"/>
    <p:sldId id="2492" r:id="rId67"/>
    <p:sldId id="2494" r:id="rId68"/>
    <p:sldId id="2493" r:id="rId69"/>
    <p:sldId id="2455" r:id="rId70"/>
    <p:sldId id="2430" r:id="rId71"/>
    <p:sldId id="2448" r:id="rId72"/>
    <p:sldId id="2449" r:id="rId73"/>
    <p:sldId id="2453" r:id="rId74"/>
    <p:sldId id="2456" r:id="rId75"/>
    <p:sldId id="2433" r:id="rId76"/>
    <p:sldId id="2483" r:id="rId77"/>
    <p:sldId id="2380" r:id="rId78"/>
    <p:sldId id="2379" r:id="rId79"/>
    <p:sldId id="2378" r:id="rId80"/>
    <p:sldId id="2377" r:id="rId81"/>
    <p:sldId id="2375" r:id="rId82"/>
    <p:sldId id="2376" r:id="rId83"/>
    <p:sldId id="2432" r:id="rId84"/>
    <p:sldId id="2373" r:id="rId85"/>
    <p:sldId id="2488" r:id="rId86"/>
    <p:sldId id="2457" r:id="rId87"/>
    <p:sldId id="2484" r:id="rId88"/>
    <p:sldId id="2485" r:id="rId89"/>
    <p:sldId id="2458" r:id="rId90"/>
    <p:sldId id="2459" r:id="rId91"/>
    <p:sldId id="2489" r:id="rId92"/>
    <p:sldId id="2486" r:id="rId93"/>
    <p:sldId id="2422" r:id="rId94"/>
    <p:sldId id="2487" r:id="rId95"/>
    <p:sldId id="2495" r:id="rId96"/>
    <p:sldId id="2496" r:id="rId97"/>
    <p:sldId id="2497" r:id="rId98"/>
    <p:sldId id="2498" r:id="rId99"/>
    <p:sldId id="2499" r:id="rId100"/>
    <p:sldId id="2365" r:id="rId101"/>
    <p:sldId id="286"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09" autoAdjust="0"/>
    <p:restoredTop sz="94660"/>
  </p:normalViewPr>
  <p:slideViewPr>
    <p:cSldViewPr snapToGrid="0">
      <p:cViewPr varScale="1">
        <p:scale>
          <a:sx n="78" d="100"/>
          <a:sy n="78" d="100"/>
        </p:scale>
        <p:origin x="1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B00A-AB1D-41CD-9817-E679D1E213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AEE489C-7FF5-48BC-90F1-28C403A54D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E1D3F7E-2232-472B-AB86-069097778BD5}"/>
              </a:ext>
            </a:extLst>
          </p:cNvPr>
          <p:cNvSpPr>
            <a:spLocks noGrp="1"/>
          </p:cNvSpPr>
          <p:nvPr>
            <p:ph type="dt" sz="half" idx="10"/>
          </p:nvPr>
        </p:nvSpPr>
        <p:spPr/>
        <p:txBody>
          <a:bodyPr/>
          <a:lstStyle/>
          <a:p>
            <a:fld id="{080770E2-0A5F-4C43-BE3D-6C224C5010F4}" type="datetimeFigureOut">
              <a:rPr lang="en-ZA" smtClean="0"/>
              <a:t>03 Aug 2021</a:t>
            </a:fld>
            <a:endParaRPr lang="en-ZA"/>
          </a:p>
        </p:txBody>
      </p:sp>
      <p:sp>
        <p:nvSpPr>
          <p:cNvPr id="5" name="Footer Placeholder 4">
            <a:extLst>
              <a:ext uri="{FF2B5EF4-FFF2-40B4-BE49-F238E27FC236}">
                <a16:creationId xmlns:a16="http://schemas.microsoft.com/office/drawing/2014/main" id="{E35B676F-8C2F-469B-9C6D-4A58AA71CDD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C1ED1A4-4A4D-427A-9027-FF2A25BFA210}"/>
              </a:ext>
            </a:extLst>
          </p:cNvPr>
          <p:cNvSpPr>
            <a:spLocks noGrp="1"/>
          </p:cNvSpPr>
          <p:nvPr>
            <p:ph type="sldNum" sz="quarter" idx="12"/>
          </p:nvPr>
        </p:nvSpPr>
        <p:spPr/>
        <p:txBody>
          <a:bodyPr/>
          <a:lstStyle/>
          <a:p>
            <a:fld id="{BC4D191C-A1C2-42AF-9E6B-A2901F9DBE96}" type="slidenum">
              <a:rPr lang="en-ZA" smtClean="0"/>
              <a:t>‹#›</a:t>
            </a:fld>
            <a:endParaRPr lang="en-ZA"/>
          </a:p>
        </p:txBody>
      </p:sp>
    </p:spTree>
    <p:extLst>
      <p:ext uri="{BB962C8B-B14F-4D97-AF65-F5344CB8AC3E}">
        <p14:creationId xmlns:p14="http://schemas.microsoft.com/office/powerpoint/2010/main" val="65161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3974-07A2-4BDB-B3BE-FCA1D79754A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1E833F3-EBDC-4783-A434-7E5F4CA879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940AE97-95F5-4C99-BB74-BEFCF0491A37}"/>
              </a:ext>
            </a:extLst>
          </p:cNvPr>
          <p:cNvSpPr>
            <a:spLocks noGrp="1"/>
          </p:cNvSpPr>
          <p:nvPr>
            <p:ph type="dt" sz="half" idx="10"/>
          </p:nvPr>
        </p:nvSpPr>
        <p:spPr/>
        <p:txBody>
          <a:bodyPr/>
          <a:lstStyle/>
          <a:p>
            <a:fld id="{080770E2-0A5F-4C43-BE3D-6C224C5010F4}" type="datetimeFigureOut">
              <a:rPr lang="en-ZA" smtClean="0"/>
              <a:t>03 Aug 2021</a:t>
            </a:fld>
            <a:endParaRPr lang="en-ZA"/>
          </a:p>
        </p:txBody>
      </p:sp>
      <p:sp>
        <p:nvSpPr>
          <p:cNvPr id="5" name="Footer Placeholder 4">
            <a:extLst>
              <a:ext uri="{FF2B5EF4-FFF2-40B4-BE49-F238E27FC236}">
                <a16:creationId xmlns:a16="http://schemas.microsoft.com/office/drawing/2014/main" id="{45D39DCC-09FC-4598-9203-0F22354EEE1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7EAB30C-2E07-4559-970E-0BD998926C85}"/>
              </a:ext>
            </a:extLst>
          </p:cNvPr>
          <p:cNvSpPr>
            <a:spLocks noGrp="1"/>
          </p:cNvSpPr>
          <p:nvPr>
            <p:ph type="sldNum" sz="quarter" idx="12"/>
          </p:nvPr>
        </p:nvSpPr>
        <p:spPr/>
        <p:txBody>
          <a:bodyPr/>
          <a:lstStyle/>
          <a:p>
            <a:fld id="{BC4D191C-A1C2-42AF-9E6B-A2901F9DBE96}" type="slidenum">
              <a:rPr lang="en-ZA" smtClean="0"/>
              <a:t>‹#›</a:t>
            </a:fld>
            <a:endParaRPr lang="en-ZA"/>
          </a:p>
        </p:txBody>
      </p:sp>
    </p:spTree>
    <p:extLst>
      <p:ext uri="{BB962C8B-B14F-4D97-AF65-F5344CB8AC3E}">
        <p14:creationId xmlns:p14="http://schemas.microsoft.com/office/powerpoint/2010/main" val="328613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816CB2-25FA-4153-87BE-6F29049DAD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8A80268-9DC4-4232-AF3B-66FC07755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0DEBA8B-5BF3-40E0-9A10-D8E5CB689E99}"/>
              </a:ext>
            </a:extLst>
          </p:cNvPr>
          <p:cNvSpPr>
            <a:spLocks noGrp="1"/>
          </p:cNvSpPr>
          <p:nvPr>
            <p:ph type="dt" sz="half" idx="10"/>
          </p:nvPr>
        </p:nvSpPr>
        <p:spPr/>
        <p:txBody>
          <a:bodyPr/>
          <a:lstStyle/>
          <a:p>
            <a:fld id="{080770E2-0A5F-4C43-BE3D-6C224C5010F4}" type="datetimeFigureOut">
              <a:rPr lang="en-ZA" smtClean="0"/>
              <a:t>03 Aug 2021</a:t>
            </a:fld>
            <a:endParaRPr lang="en-ZA"/>
          </a:p>
        </p:txBody>
      </p:sp>
      <p:sp>
        <p:nvSpPr>
          <p:cNvPr id="5" name="Footer Placeholder 4">
            <a:extLst>
              <a:ext uri="{FF2B5EF4-FFF2-40B4-BE49-F238E27FC236}">
                <a16:creationId xmlns:a16="http://schemas.microsoft.com/office/drawing/2014/main" id="{74F7735A-C63D-441F-9B5D-3E8E6954038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CE40EF5-A7FF-4278-9A0F-B827B8CB255E}"/>
              </a:ext>
            </a:extLst>
          </p:cNvPr>
          <p:cNvSpPr>
            <a:spLocks noGrp="1"/>
          </p:cNvSpPr>
          <p:nvPr>
            <p:ph type="sldNum" sz="quarter" idx="12"/>
          </p:nvPr>
        </p:nvSpPr>
        <p:spPr/>
        <p:txBody>
          <a:bodyPr/>
          <a:lstStyle/>
          <a:p>
            <a:fld id="{BC4D191C-A1C2-42AF-9E6B-A2901F9DBE96}" type="slidenum">
              <a:rPr lang="en-ZA" smtClean="0"/>
              <a:t>‹#›</a:t>
            </a:fld>
            <a:endParaRPr lang="en-ZA"/>
          </a:p>
        </p:txBody>
      </p:sp>
    </p:spTree>
    <p:extLst>
      <p:ext uri="{BB962C8B-B14F-4D97-AF65-F5344CB8AC3E}">
        <p14:creationId xmlns:p14="http://schemas.microsoft.com/office/powerpoint/2010/main" val="349077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D77A-643E-4437-9D41-D4FC10861A3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0D16F5B-FD74-472A-8CD4-081F383587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84839FF-00F1-440E-9FB1-2926E16A57CE}"/>
              </a:ext>
            </a:extLst>
          </p:cNvPr>
          <p:cNvSpPr>
            <a:spLocks noGrp="1"/>
          </p:cNvSpPr>
          <p:nvPr>
            <p:ph type="dt" sz="half" idx="10"/>
          </p:nvPr>
        </p:nvSpPr>
        <p:spPr/>
        <p:txBody>
          <a:bodyPr/>
          <a:lstStyle/>
          <a:p>
            <a:fld id="{080770E2-0A5F-4C43-BE3D-6C224C5010F4}" type="datetimeFigureOut">
              <a:rPr lang="en-ZA" smtClean="0"/>
              <a:t>03 Aug 2021</a:t>
            </a:fld>
            <a:endParaRPr lang="en-ZA"/>
          </a:p>
        </p:txBody>
      </p:sp>
      <p:sp>
        <p:nvSpPr>
          <p:cNvPr id="5" name="Footer Placeholder 4">
            <a:extLst>
              <a:ext uri="{FF2B5EF4-FFF2-40B4-BE49-F238E27FC236}">
                <a16:creationId xmlns:a16="http://schemas.microsoft.com/office/drawing/2014/main" id="{9C7C6C9F-39F0-4C6B-A077-9899A42C3B2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8C639E3-ECEB-46D0-AC54-4585AADDC226}"/>
              </a:ext>
            </a:extLst>
          </p:cNvPr>
          <p:cNvSpPr>
            <a:spLocks noGrp="1"/>
          </p:cNvSpPr>
          <p:nvPr>
            <p:ph type="sldNum" sz="quarter" idx="12"/>
          </p:nvPr>
        </p:nvSpPr>
        <p:spPr/>
        <p:txBody>
          <a:bodyPr/>
          <a:lstStyle/>
          <a:p>
            <a:fld id="{BC4D191C-A1C2-42AF-9E6B-A2901F9DBE96}" type="slidenum">
              <a:rPr lang="en-ZA" smtClean="0"/>
              <a:t>‹#›</a:t>
            </a:fld>
            <a:endParaRPr lang="en-ZA"/>
          </a:p>
        </p:txBody>
      </p:sp>
    </p:spTree>
    <p:extLst>
      <p:ext uri="{BB962C8B-B14F-4D97-AF65-F5344CB8AC3E}">
        <p14:creationId xmlns:p14="http://schemas.microsoft.com/office/powerpoint/2010/main" val="423601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752-EE1C-4BFE-A609-440F5728C0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4E8D1BB-BA40-4CBF-8D54-95329F020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D69F4-54C1-4E64-B2E0-6D12EC01B81F}"/>
              </a:ext>
            </a:extLst>
          </p:cNvPr>
          <p:cNvSpPr>
            <a:spLocks noGrp="1"/>
          </p:cNvSpPr>
          <p:nvPr>
            <p:ph type="dt" sz="half" idx="10"/>
          </p:nvPr>
        </p:nvSpPr>
        <p:spPr/>
        <p:txBody>
          <a:bodyPr/>
          <a:lstStyle/>
          <a:p>
            <a:fld id="{080770E2-0A5F-4C43-BE3D-6C224C5010F4}" type="datetimeFigureOut">
              <a:rPr lang="en-ZA" smtClean="0"/>
              <a:t>03 Aug 2021</a:t>
            </a:fld>
            <a:endParaRPr lang="en-ZA"/>
          </a:p>
        </p:txBody>
      </p:sp>
      <p:sp>
        <p:nvSpPr>
          <p:cNvPr id="5" name="Footer Placeholder 4">
            <a:extLst>
              <a:ext uri="{FF2B5EF4-FFF2-40B4-BE49-F238E27FC236}">
                <a16:creationId xmlns:a16="http://schemas.microsoft.com/office/drawing/2014/main" id="{F59A0434-0DF3-49C9-90B9-DF00B32B65E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6298363-2804-4410-8F39-2F8E37B1E8F6}"/>
              </a:ext>
            </a:extLst>
          </p:cNvPr>
          <p:cNvSpPr>
            <a:spLocks noGrp="1"/>
          </p:cNvSpPr>
          <p:nvPr>
            <p:ph type="sldNum" sz="quarter" idx="12"/>
          </p:nvPr>
        </p:nvSpPr>
        <p:spPr/>
        <p:txBody>
          <a:bodyPr/>
          <a:lstStyle/>
          <a:p>
            <a:fld id="{BC4D191C-A1C2-42AF-9E6B-A2901F9DBE96}" type="slidenum">
              <a:rPr lang="en-ZA" smtClean="0"/>
              <a:t>‹#›</a:t>
            </a:fld>
            <a:endParaRPr lang="en-ZA"/>
          </a:p>
        </p:txBody>
      </p:sp>
    </p:spTree>
    <p:extLst>
      <p:ext uri="{BB962C8B-B14F-4D97-AF65-F5344CB8AC3E}">
        <p14:creationId xmlns:p14="http://schemas.microsoft.com/office/powerpoint/2010/main" val="259867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3CEC-2782-4704-B0BD-0FA738A7552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5CCF8CF-36E7-4E7A-AF52-FC13AA23BC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DB2B918-DAA7-4F7E-8641-D27C66549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B8A28F8-C706-4D5E-9567-49166054D3E0}"/>
              </a:ext>
            </a:extLst>
          </p:cNvPr>
          <p:cNvSpPr>
            <a:spLocks noGrp="1"/>
          </p:cNvSpPr>
          <p:nvPr>
            <p:ph type="dt" sz="half" idx="10"/>
          </p:nvPr>
        </p:nvSpPr>
        <p:spPr/>
        <p:txBody>
          <a:bodyPr/>
          <a:lstStyle/>
          <a:p>
            <a:fld id="{080770E2-0A5F-4C43-BE3D-6C224C5010F4}" type="datetimeFigureOut">
              <a:rPr lang="en-ZA" smtClean="0"/>
              <a:t>03 Aug 2021</a:t>
            </a:fld>
            <a:endParaRPr lang="en-ZA"/>
          </a:p>
        </p:txBody>
      </p:sp>
      <p:sp>
        <p:nvSpPr>
          <p:cNvPr id="6" name="Footer Placeholder 5">
            <a:extLst>
              <a:ext uri="{FF2B5EF4-FFF2-40B4-BE49-F238E27FC236}">
                <a16:creationId xmlns:a16="http://schemas.microsoft.com/office/drawing/2014/main" id="{9757EAE5-F1FB-408A-9DCD-81A78C09DE8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7434F43-830D-4A2B-9C1E-2249FA40C984}"/>
              </a:ext>
            </a:extLst>
          </p:cNvPr>
          <p:cNvSpPr>
            <a:spLocks noGrp="1"/>
          </p:cNvSpPr>
          <p:nvPr>
            <p:ph type="sldNum" sz="quarter" idx="12"/>
          </p:nvPr>
        </p:nvSpPr>
        <p:spPr/>
        <p:txBody>
          <a:bodyPr/>
          <a:lstStyle/>
          <a:p>
            <a:fld id="{BC4D191C-A1C2-42AF-9E6B-A2901F9DBE96}" type="slidenum">
              <a:rPr lang="en-ZA" smtClean="0"/>
              <a:t>‹#›</a:t>
            </a:fld>
            <a:endParaRPr lang="en-ZA"/>
          </a:p>
        </p:txBody>
      </p:sp>
    </p:spTree>
    <p:extLst>
      <p:ext uri="{BB962C8B-B14F-4D97-AF65-F5344CB8AC3E}">
        <p14:creationId xmlns:p14="http://schemas.microsoft.com/office/powerpoint/2010/main" val="150503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573D-7565-4866-91C7-882077D6DEA2}"/>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5D4372F-8FD2-4317-86DE-31852F36D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76B37E-CB62-4A28-8AFE-52F0DAB337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6628061-1B72-42FC-AE7E-9B1E78B5A7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4FD1D3-80A7-49E3-B300-6E1E0644A1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A32767DE-7E2B-42F6-AA06-6F6FEB70A43C}"/>
              </a:ext>
            </a:extLst>
          </p:cNvPr>
          <p:cNvSpPr>
            <a:spLocks noGrp="1"/>
          </p:cNvSpPr>
          <p:nvPr>
            <p:ph type="dt" sz="half" idx="10"/>
          </p:nvPr>
        </p:nvSpPr>
        <p:spPr/>
        <p:txBody>
          <a:bodyPr/>
          <a:lstStyle/>
          <a:p>
            <a:fld id="{080770E2-0A5F-4C43-BE3D-6C224C5010F4}" type="datetimeFigureOut">
              <a:rPr lang="en-ZA" smtClean="0"/>
              <a:t>03 Aug 2021</a:t>
            </a:fld>
            <a:endParaRPr lang="en-ZA"/>
          </a:p>
        </p:txBody>
      </p:sp>
      <p:sp>
        <p:nvSpPr>
          <p:cNvPr id="8" name="Footer Placeholder 7">
            <a:extLst>
              <a:ext uri="{FF2B5EF4-FFF2-40B4-BE49-F238E27FC236}">
                <a16:creationId xmlns:a16="http://schemas.microsoft.com/office/drawing/2014/main" id="{AC142F09-C019-475C-9181-E5640E734E07}"/>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D813BE41-14A0-4765-A887-DCFC2EA64873}"/>
              </a:ext>
            </a:extLst>
          </p:cNvPr>
          <p:cNvSpPr>
            <a:spLocks noGrp="1"/>
          </p:cNvSpPr>
          <p:nvPr>
            <p:ph type="sldNum" sz="quarter" idx="12"/>
          </p:nvPr>
        </p:nvSpPr>
        <p:spPr/>
        <p:txBody>
          <a:bodyPr/>
          <a:lstStyle/>
          <a:p>
            <a:fld id="{BC4D191C-A1C2-42AF-9E6B-A2901F9DBE96}" type="slidenum">
              <a:rPr lang="en-ZA" smtClean="0"/>
              <a:t>‹#›</a:t>
            </a:fld>
            <a:endParaRPr lang="en-ZA"/>
          </a:p>
        </p:txBody>
      </p:sp>
    </p:spTree>
    <p:extLst>
      <p:ext uri="{BB962C8B-B14F-4D97-AF65-F5344CB8AC3E}">
        <p14:creationId xmlns:p14="http://schemas.microsoft.com/office/powerpoint/2010/main" val="273337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0A05-5937-46BA-A58E-87218236989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CD2A963-567C-48A4-B743-F36E906319A7}"/>
              </a:ext>
            </a:extLst>
          </p:cNvPr>
          <p:cNvSpPr>
            <a:spLocks noGrp="1"/>
          </p:cNvSpPr>
          <p:nvPr>
            <p:ph type="dt" sz="half" idx="10"/>
          </p:nvPr>
        </p:nvSpPr>
        <p:spPr/>
        <p:txBody>
          <a:bodyPr/>
          <a:lstStyle/>
          <a:p>
            <a:fld id="{080770E2-0A5F-4C43-BE3D-6C224C5010F4}" type="datetimeFigureOut">
              <a:rPr lang="en-ZA" smtClean="0"/>
              <a:t>03 Aug 2021</a:t>
            </a:fld>
            <a:endParaRPr lang="en-ZA"/>
          </a:p>
        </p:txBody>
      </p:sp>
      <p:sp>
        <p:nvSpPr>
          <p:cNvPr id="4" name="Footer Placeholder 3">
            <a:extLst>
              <a:ext uri="{FF2B5EF4-FFF2-40B4-BE49-F238E27FC236}">
                <a16:creationId xmlns:a16="http://schemas.microsoft.com/office/drawing/2014/main" id="{70908807-F51C-4850-832C-8E98ABC7932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A73D4CA9-902A-4915-B794-FF81141D7866}"/>
              </a:ext>
            </a:extLst>
          </p:cNvPr>
          <p:cNvSpPr>
            <a:spLocks noGrp="1"/>
          </p:cNvSpPr>
          <p:nvPr>
            <p:ph type="sldNum" sz="quarter" idx="12"/>
          </p:nvPr>
        </p:nvSpPr>
        <p:spPr/>
        <p:txBody>
          <a:bodyPr/>
          <a:lstStyle/>
          <a:p>
            <a:fld id="{BC4D191C-A1C2-42AF-9E6B-A2901F9DBE96}" type="slidenum">
              <a:rPr lang="en-ZA" smtClean="0"/>
              <a:t>‹#›</a:t>
            </a:fld>
            <a:endParaRPr lang="en-ZA"/>
          </a:p>
        </p:txBody>
      </p:sp>
    </p:spTree>
    <p:extLst>
      <p:ext uri="{BB962C8B-B14F-4D97-AF65-F5344CB8AC3E}">
        <p14:creationId xmlns:p14="http://schemas.microsoft.com/office/powerpoint/2010/main" val="55657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8B89E-DBA8-4C55-9E37-4CB430D80928}"/>
              </a:ext>
            </a:extLst>
          </p:cNvPr>
          <p:cNvSpPr>
            <a:spLocks noGrp="1"/>
          </p:cNvSpPr>
          <p:nvPr>
            <p:ph type="dt" sz="half" idx="10"/>
          </p:nvPr>
        </p:nvSpPr>
        <p:spPr/>
        <p:txBody>
          <a:bodyPr/>
          <a:lstStyle/>
          <a:p>
            <a:fld id="{080770E2-0A5F-4C43-BE3D-6C224C5010F4}" type="datetimeFigureOut">
              <a:rPr lang="en-ZA" smtClean="0"/>
              <a:t>03 Aug 2021</a:t>
            </a:fld>
            <a:endParaRPr lang="en-ZA"/>
          </a:p>
        </p:txBody>
      </p:sp>
      <p:sp>
        <p:nvSpPr>
          <p:cNvPr id="3" name="Footer Placeholder 2">
            <a:extLst>
              <a:ext uri="{FF2B5EF4-FFF2-40B4-BE49-F238E27FC236}">
                <a16:creationId xmlns:a16="http://schemas.microsoft.com/office/drawing/2014/main" id="{486F1076-04A8-413C-B5A5-0264BCDEEB9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DE50E87-A454-4AF6-AB3A-1194EEB3F23D}"/>
              </a:ext>
            </a:extLst>
          </p:cNvPr>
          <p:cNvSpPr>
            <a:spLocks noGrp="1"/>
          </p:cNvSpPr>
          <p:nvPr>
            <p:ph type="sldNum" sz="quarter" idx="12"/>
          </p:nvPr>
        </p:nvSpPr>
        <p:spPr/>
        <p:txBody>
          <a:bodyPr/>
          <a:lstStyle/>
          <a:p>
            <a:fld id="{BC4D191C-A1C2-42AF-9E6B-A2901F9DBE96}" type="slidenum">
              <a:rPr lang="en-ZA" smtClean="0"/>
              <a:t>‹#›</a:t>
            </a:fld>
            <a:endParaRPr lang="en-ZA"/>
          </a:p>
        </p:txBody>
      </p:sp>
    </p:spTree>
    <p:extLst>
      <p:ext uri="{BB962C8B-B14F-4D97-AF65-F5344CB8AC3E}">
        <p14:creationId xmlns:p14="http://schemas.microsoft.com/office/powerpoint/2010/main" val="202378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9E35-7346-4C75-A1A0-3EB91A90C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809BF2A-F109-40EE-A60B-ED066339F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ABE943C-22FC-45AC-97B5-CEBC06C04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2B56B-AD32-4F66-BDC5-A20663681907}"/>
              </a:ext>
            </a:extLst>
          </p:cNvPr>
          <p:cNvSpPr>
            <a:spLocks noGrp="1"/>
          </p:cNvSpPr>
          <p:nvPr>
            <p:ph type="dt" sz="half" idx="10"/>
          </p:nvPr>
        </p:nvSpPr>
        <p:spPr/>
        <p:txBody>
          <a:bodyPr/>
          <a:lstStyle/>
          <a:p>
            <a:fld id="{080770E2-0A5F-4C43-BE3D-6C224C5010F4}" type="datetimeFigureOut">
              <a:rPr lang="en-ZA" smtClean="0"/>
              <a:t>03 Aug 2021</a:t>
            </a:fld>
            <a:endParaRPr lang="en-ZA"/>
          </a:p>
        </p:txBody>
      </p:sp>
      <p:sp>
        <p:nvSpPr>
          <p:cNvPr id="6" name="Footer Placeholder 5">
            <a:extLst>
              <a:ext uri="{FF2B5EF4-FFF2-40B4-BE49-F238E27FC236}">
                <a16:creationId xmlns:a16="http://schemas.microsoft.com/office/drawing/2014/main" id="{F12799D9-13D7-4FE5-B395-06AC5D0C346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3886D68-81B7-4577-92FD-73D37F075C1C}"/>
              </a:ext>
            </a:extLst>
          </p:cNvPr>
          <p:cNvSpPr>
            <a:spLocks noGrp="1"/>
          </p:cNvSpPr>
          <p:nvPr>
            <p:ph type="sldNum" sz="quarter" idx="12"/>
          </p:nvPr>
        </p:nvSpPr>
        <p:spPr/>
        <p:txBody>
          <a:bodyPr/>
          <a:lstStyle/>
          <a:p>
            <a:fld id="{BC4D191C-A1C2-42AF-9E6B-A2901F9DBE96}" type="slidenum">
              <a:rPr lang="en-ZA" smtClean="0"/>
              <a:t>‹#›</a:t>
            </a:fld>
            <a:endParaRPr lang="en-ZA"/>
          </a:p>
        </p:txBody>
      </p:sp>
    </p:spTree>
    <p:extLst>
      <p:ext uri="{BB962C8B-B14F-4D97-AF65-F5344CB8AC3E}">
        <p14:creationId xmlns:p14="http://schemas.microsoft.com/office/powerpoint/2010/main" val="340321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428B-E998-4F12-BDBD-3B747D20A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31547D7-D3A4-42A6-86D7-86E1DB1BE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52B99851-D4FF-4798-B615-07722A32A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996CD-178C-4A25-8C62-8E94A95174D9}"/>
              </a:ext>
            </a:extLst>
          </p:cNvPr>
          <p:cNvSpPr>
            <a:spLocks noGrp="1"/>
          </p:cNvSpPr>
          <p:nvPr>
            <p:ph type="dt" sz="half" idx="10"/>
          </p:nvPr>
        </p:nvSpPr>
        <p:spPr/>
        <p:txBody>
          <a:bodyPr/>
          <a:lstStyle/>
          <a:p>
            <a:fld id="{080770E2-0A5F-4C43-BE3D-6C224C5010F4}" type="datetimeFigureOut">
              <a:rPr lang="en-ZA" smtClean="0"/>
              <a:t>03 Aug 2021</a:t>
            </a:fld>
            <a:endParaRPr lang="en-ZA"/>
          </a:p>
        </p:txBody>
      </p:sp>
      <p:sp>
        <p:nvSpPr>
          <p:cNvPr id="6" name="Footer Placeholder 5">
            <a:extLst>
              <a:ext uri="{FF2B5EF4-FFF2-40B4-BE49-F238E27FC236}">
                <a16:creationId xmlns:a16="http://schemas.microsoft.com/office/drawing/2014/main" id="{D1D0B2C4-D5E3-4583-896D-8AD8134452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471BCF-C265-4A57-8F91-8DB649D6E11E}"/>
              </a:ext>
            </a:extLst>
          </p:cNvPr>
          <p:cNvSpPr>
            <a:spLocks noGrp="1"/>
          </p:cNvSpPr>
          <p:nvPr>
            <p:ph type="sldNum" sz="quarter" idx="12"/>
          </p:nvPr>
        </p:nvSpPr>
        <p:spPr/>
        <p:txBody>
          <a:bodyPr/>
          <a:lstStyle/>
          <a:p>
            <a:fld id="{BC4D191C-A1C2-42AF-9E6B-A2901F9DBE96}" type="slidenum">
              <a:rPr lang="en-ZA" smtClean="0"/>
              <a:t>‹#›</a:t>
            </a:fld>
            <a:endParaRPr lang="en-ZA"/>
          </a:p>
        </p:txBody>
      </p:sp>
    </p:spTree>
    <p:extLst>
      <p:ext uri="{BB962C8B-B14F-4D97-AF65-F5344CB8AC3E}">
        <p14:creationId xmlns:p14="http://schemas.microsoft.com/office/powerpoint/2010/main" val="225239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A57776-ADEB-4172-B07B-B4693CF25F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B800981-2137-4740-BB1A-1AE3F519DE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5DC0EC7-BC96-4646-995C-813C44D411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770E2-0A5F-4C43-BE3D-6C224C5010F4}" type="datetimeFigureOut">
              <a:rPr lang="en-ZA" smtClean="0"/>
              <a:t>03 Aug 2021</a:t>
            </a:fld>
            <a:endParaRPr lang="en-ZA"/>
          </a:p>
        </p:txBody>
      </p:sp>
      <p:sp>
        <p:nvSpPr>
          <p:cNvPr id="5" name="Footer Placeholder 4">
            <a:extLst>
              <a:ext uri="{FF2B5EF4-FFF2-40B4-BE49-F238E27FC236}">
                <a16:creationId xmlns:a16="http://schemas.microsoft.com/office/drawing/2014/main" id="{D325685B-F7AF-4C9C-B9E3-A7C07B0E1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C890BDD1-0436-41B9-8549-628182EBC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D191C-A1C2-42AF-9E6B-A2901F9DBE96}" type="slidenum">
              <a:rPr lang="en-ZA" smtClean="0"/>
              <a:t>‹#›</a:t>
            </a:fld>
            <a:endParaRPr lang="en-ZA"/>
          </a:p>
        </p:txBody>
      </p:sp>
    </p:spTree>
    <p:extLst>
      <p:ext uri="{BB962C8B-B14F-4D97-AF65-F5344CB8AC3E}">
        <p14:creationId xmlns:p14="http://schemas.microsoft.com/office/powerpoint/2010/main" val="246894049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33632" y="110275"/>
            <a:ext cx="11380573" cy="3831529"/>
          </a:xfrm>
        </p:spPr>
        <p:txBody>
          <a:bodyPr>
            <a:normAutofit/>
          </a:bodyPr>
          <a:lstStyle/>
          <a:p>
            <a:pPr algn="ctr">
              <a:defRPr/>
            </a:pPr>
            <a:r>
              <a:rPr lang="en-GB" sz="6600" b="1" dirty="0">
                <a:latin typeface="Arial" panose="020B0604020202020204" pitchFamily="34" charset="0"/>
                <a:cs typeface="Arial" panose="020B0604020202020204" pitchFamily="34" charset="0"/>
              </a:rPr>
              <a:t>One Small Town</a:t>
            </a:r>
            <a:br>
              <a:rPr lang="en-GB" sz="6600" b="1" dirty="0">
                <a:latin typeface="Arial" panose="020B0604020202020204" pitchFamily="34" charset="0"/>
                <a:cs typeface="Arial" panose="020B0604020202020204" pitchFamily="34" charset="0"/>
              </a:rPr>
            </a:br>
            <a:r>
              <a:rPr lang="en-GB" sz="6000" b="1" dirty="0">
                <a:latin typeface="Arial" panose="020B0604020202020204" pitchFamily="34" charset="0"/>
                <a:cs typeface="Arial" panose="020B0604020202020204" pitchFamily="34" charset="0"/>
              </a:rPr>
              <a:t>Implementation Crash Course </a:t>
            </a:r>
            <a:br>
              <a:rPr lang="en-GB" sz="6600" b="1"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With</a:t>
            </a:r>
            <a:br>
              <a:rPr lang="en-GB" sz="4000" dirty="0">
                <a:latin typeface="Bahnschrift SemiBold SemiConden" panose="020B0502040204020203" pitchFamily="34" charset="0"/>
                <a:cs typeface="Arial" panose="020B0604020202020204" pitchFamily="34" charset="0"/>
              </a:rPr>
            </a:br>
            <a:r>
              <a:rPr lang="en-GB" sz="5400" dirty="0">
                <a:latin typeface="Arial" panose="020B0604020202020204" pitchFamily="34" charset="0"/>
                <a:cs typeface="Arial" panose="020B0604020202020204" pitchFamily="34" charset="0"/>
              </a:rPr>
              <a:t>Michael Tellinger</a:t>
            </a:r>
            <a:br>
              <a:rPr lang="en-GB" sz="5400" dirty="0">
                <a:latin typeface="Arial" panose="020B0604020202020204" pitchFamily="34" charset="0"/>
                <a:cs typeface="Arial" panose="020B0604020202020204" pitchFamily="34" charset="0"/>
              </a:rPr>
            </a:br>
            <a:r>
              <a:rPr lang="en-GB" sz="3600" b="1" dirty="0">
                <a:latin typeface="+mn-lt"/>
                <a:cs typeface="Aharoni" panose="02010803020104030203" pitchFamily="2" charset="-79"/>
              </a:rPr>
              <a:t>July 2021</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3383" y="4037794"/>
            <a:ext cx="4179114" cy="2521399"/>
          </a:xfrm>
        </p:spPr>
      </p:pic>
      <p:pic>
        <p:nvPicPr>
          <p:cNvPr id="5" name="Content Placeholder 4">
            <a:extLst>
              <a:ext uri="{FF2B5EF4-FFF2-40B4-BE49-F238E27FC236}">
                <a16:creationId xmlns:a16="http://schemas.microsoft.com/office/drawing/2014/main" id="{AC8B035B-3AE7-4991-9074-0EF0FFA6E8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42767" y="4052007"/>
            <a:ext cx="3303275" cy="2507186"/>
          </a:xfrm>
        </p:spPr>
      </p:pic>
    </p:spTree>
    <p:extLst>
      <p:ext uri="{BB962C8B-B14F-4D97-AF65-F5344CB8AC3E}">
        <p14:creationId xmlns:p14="http://schemas.microsoft.com/office/powerpoint/2010/main" val="225095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20131" y="222972"/>
            <a:ext cx="11392928" cy="2940358"/>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The foundation of ONE SMALL TOWN</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Every participant contributes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3 hours per week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to community projects &amp; </a:t>
            </a:r>
            <a:r>
              <a:rPr lang="en-GB" sz="5400" b="1" dirty="0">
                <a:latin typeface="Arial" panose="020B0604020202020204" pitchFamily="34" charset="0"/>
                <a:cs typeface="Arial" panose="020B0604020202020204" pitchFamily="34" charset="0"/>
              </a:rPr>
              <a:t>businesses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5857837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1296909"/>
          </a:xfrm>
        </p:spPr>
        <p:txBody>
          <a:bodyPr>
            <a:normAutofit/>
          </a:bodyPr>
          <a:lstStyle/>
          <a:p>
            <a:pPr algn="ctr">
              <a:defRPr/>
            </a:pPr>
            <a:endParaRPr lang="en-GB" sz="60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3769" y="1387593"/>
            <a:ext cx="7327899" cy="4421165"/>
          </a:xfrm>
        </p:spPr>
      </p:pic>
    </p:spTree>
    <p:extLst>
      <p:ext uri="{BB962C8B-B14F-4D97-AF65-F5344CB8AC3E}">
        <p14:creationId xmlns:p14="http://schemas.microsoft.com/office/powerpoint/2010/main" val="5676715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1C27DA-9631-40E3-B86E-6CC575BA308B}"/>
              </a:ext>
            </a:extLst>
          </p:cNvPr>
          <p:cNvSpPr/>
          <p:nvPr/>
        </p:nvSpPr>
        <p:spPr>
          <a:xfrm>
            <a:off x="1779373" y="4787750"/>
            <a:ext cx="8192529" cy="1538883"/>
          </a:xfrm>
          <a:prstGeom prst="rect">
            <a:avLst/>
          </a:prstGeom>
        </p:spPr>
        <p:txBody>
          <a:bodyPr wrap="square">
            <a:spAutoFit/>
          </a:bodyPr>
          <a:lstStyle/>
          <a:p>
            <a:pPr algn="ctr"/>
            <a:r>
              <a:rPr lang="en-ZA" sz="5400" b="1" dirty="0">
                <a:latin typeface="Arial" panose="020B0604020202020204" pitchFamily="34" charset="0"/>
                <a:ea typeface="PMingLiU-ExtB" panose="02020500000000000000" pitchFamily="18" charset="-120"/>
                <a:cs typeface="Arial" panose="020B0604020202020204" pitchFamily="34" charset="0"/>
              </a:rPr>
              <a:t>WHY NOT YOURS?</a:t>
            </a:r>
          </a:p>
          <a:p>
            <a:pPr algn="ctr"/>
            <a:r>
              <a:rPr lang="en-ZA" sz="4000" dirty="0"/>
              <a:t>contact@onesmalltown.org</a:t>
            </a:r>
          </a:p>
        </p:txBody>
      </p:sp>
      <p:pic>
        <p:nvPicPr>
          <p:cNvPr id="3" name="Picture 2">
            <a:extLst>
              <a:ext uri="{FF2B5EF4-FFF2-40B4-BE49-F238E27FC236}">
                <a16:creationId xmlns:a16="http://schemas.microsoft.com/office/drawing/2014/main" id="{F831AECD-4A5B-49FF-84AF-C4D6C1760074}"/>
              </a:ext>
            </a:extLst>
          </p:cNvPr>
          <p:cNvPicPr>
            <a:picLocks noChangeAspect="1"/>
          </p:cNvPicPr>
          <p:nvPr/>
        </p:nvPicPr>
        <p:blipFill rotWithShape="1">
          <a:blip r:embed="rId2">
            <a:extLst>
              <a:ext uri="{28A0092B-C50C-407E-A947-70E740481C1C}">
                <a14:useLocalDpi xmlns:a14="http://schemas.microsoft.com/office/drawing/2010/main" val="0"/>
              </a:ext>
            </a:extLst>
          </a:blip>
          <a:srcRect l="7392" t="15283" r="4405"/>
          <a:stretch/>
        </p:blipFill>
        <p:spPr>
          <a:xfrm>
            <a:off x="2261288" y="321609"/>
            <a:ext cx="7092778" cy="4049114"/>
          </a:xfrm>
          <a:prstGeom prst="rect">
            <a:avLst/>
          </a:prstGeom>
        </p:spPr>
      </p:pic>
    </p:spTree>
    <p:extLst>
      <p:ext uri="{BB962C8B-B14F-4D97-AF65-F5344CB8AC3E}">
        <p14:creationId xmlns:p14="http://schemas.microsoft.com/office/powerpoint/2010/main" val="197528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383610"/>
            <a:ext cx="10049823" cy="2236023"/>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In return we become </a:t>
            </a:r>
            <a:r>
              <a:rPr lang="en-GB" sz="5400" b="1" dirty="0">
                <a:latin typeface="Arial" panose="020B0604020202020204" pitchFamily="34" charset="0"/>
                <a:cs typeface="Arial" panose="020B0604020202020204" pitchFamily="34" charset="0"/>
              </a:rPr>
              <a:t>co-owners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of all the business we set up as the </a:t>
            </a:r>
            <a:r>
              <a:rPr lang="en-GB" sz="5400" b="1" dirty="0">
                <a:latin typeface="Arial" panose="020B0604020202020204" pitchFamily="34" charset="0"/>
                <a:cs typeface="Arial" panose="020B0604020202020204" pitchFamily="34" charset="0"/>
              </a:rPr>
              <a:t>ONE SMALL TOWN Co-operative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64772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17839" y="222972"/>
            <a:ext cx="10898658" cy="3114002"/>
          </a:xfrm>
        </p:spPr>
        <p:txBody>
          <a:bodyPr>
            <a:normAutofit/>
          </a:bodyPr>
          <a:lstStyle/>
          <a:p>
            <a:pPr algn="ctr">
              <a:defRPr/>
            </a:pPr>
            <a:r>
              <a:rPr lang="en-GB" sz="5400" dirty="0">
                <a:latin typeface="Arial" panose="020B0604020202020204" pitchFamily="34" charset="0"/>
                <a:cs typeface="Arial" panose="020B0604020202020204" pitchFamily="34" charset="0"/>
              </a:rPr>
              <a:t>AND</a:t>
            </a:r>
            <a:br>
              <a:rPr lang="en-GB" sz="54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Every participant receives benefits from all that we grow, build, create, invent… etc.</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369888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383609"/>
            <a:ext cx="10049823" cy="2767364"/>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This means food, technology, healthcare, education, sport, art, recreation, electricity, etc…</a:t>
            </a:r>
            <a:br>
              <a:rPr lang="en-GB" sz="5400"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FOR FREE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9884" y="3965926"/>
            <a:ext cx="4372231" cy="2637914"/>
          </a:xfrm>
        </p:spPr>
      </p:pic>
    </p:spTree>
    <p:extLst>
      <p:ext uri="{BB962C8B-B14F-4D97-AF65-F5344CB8AC3E}">
        <p14:creationId xmlns:p14="http://schemas.microsoft.com/office/powerpoint/2010/main" val="78378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17839" y="222972"/>
            <a:ext cx="10898658" cy="3114002"/>
          </a:xfrm>
        </p:spPr>
        <p:txBody>
          <a:bodyPr>
            <a:normAutofit/>
          </a:bodyPr>
          <a:lstStyle/>
          <a:p>
            <a:pPr algn="ctr">
              <a:defRPr/>
            </a:pPr>
            <a:r>
              <a:rPr lang="en-GB" sz="5400" b="1" dirty="0">
                <a:latin typeface="Arial" panose="020B0604020202020204" pitchFamily="34" charset="0"/>
                <a:cs typeface="Arial" panose="020B0604020202020204" pitchFamily="34" charset="0"/>
              </a:rPr>
              <a:t>AND</a:t>
            </a:r>
            <a:br>
              <a:rPr lang="en-GB" sz="54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Cash dividends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Distributed monthly among all participants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57256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67265" y="222972"/>
            <a:ext cx="11430000" cy="3459342"/>
          </a:xfrm>
        </p:spPr>
        <p:txBody>
          <a:bodyPr>
            <a:normAutofit/>
          </a:bodyPr>
          <a:lstStyle/>
          <a:p>
            <a:pPr algn="ctr">
              <a:defRPr/>
            </a:pPr>
            <a:r>
              <a:rPr lang="en-GB" sz="5400" dirty="0">
                <a:latin typeface="Arial" panose="020B0604020202020204" pitchFamily="34" charset="0"/>
                <a:cs typeface="Arial" panose="020B0604020202020204" pitchFamily="34" charset="0"/>
              </a:rPr>
              <a:t>We turn our town into a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Powerful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Cooperative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Labour Force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1733" y="4139515"/>
            <a:ext cx="3828534" cy="2309884"/>
          </a:xfrm>
        </p:spPr>
      </p:pic>
    </p:spTree>
    <p:extLst>
      <p:ext uri="{BB962C8B-B14F-4D97-AF65-F5344CB8AC3E}">
        <p14:creationId xmlns:p14="http://schemas.microsoft.com/office/powerpoint/2010/main" val="207622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67265" y="222972"/>
            <a:ext cx="11430000" cy="2124812"/>
          </a:xfrm>
        </p:spPr>
        <p:txBody>
          <a:bodyPr>
            <a:normAutofit fontScale="90000"/>
          </a:bodyPr>
          <a:lstStyle/>
          <a:p>
            <a:pPr algn="ctr">
              <a:defRPr/>
            </a:pPr>
            <a:br>
              <a:rPr lang="en-GB" sz="54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This will be a </a:t>
            </a:r>
            <a:br>
              <a:rPr lang="en-GB" sz="60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FREE Cooperative Labour Force</a:t>
            </a:r>
            <a:br>
              <a:rPr lang="en-GB" sz="5400" dirty="0">
                <a:latin typeface="Arial" panose="020B0604020202020204" pitchFamily="34" charset="0"/>
                <a:cs typeface="Arial" panose="020B0604020202020204" pitchFamily="34" charset="0"/>
              </a:rPr>
            </a:br>
            <a:endParaRPr lang="en-GB" sz="54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0109" y="3034268"/>
            <a:ext cx="5291781" cy="3192710"/>
          </a:xfrm>
        </p:spPr>
      </p:pic>
    </p:spTree>
    <p:extLst>
      <p:ext uri="{BB962C8B-B14F-4D97-AF65-F5344CB8AC3E}">
        <p14:creationId xmlns:p14="http://schemas.microsoft.com/office/powerpoint/2010/main" val="2340429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67265" y="222972"/>
            <a:ext cx="11430000" cy="3459342"/>
          </a:xfrm>
        </p:spPr>
        <p:txBody>
          <a:bodyPr>
            <a:normAutofit/>
          </a:bodyPr>
          <a:lstStyle/>
          <a:p>
            <a:pPr algn="ctr">
              <a:defRPr/>
            </a:pPr>
            <a:r>
              <a:rPr lang="en-GB" sz="5400" dirty="0">
                <a:latin typeface="Arial" panose="020B0604020202020204" pitchFamily="34" charset="0"/>
                <a:cs typeface="Arial" panose="020B0604020202020204" pitchFamily="34" charset="0"/>
              </a:rPr>
              <a:t>We can choose to build, manufacture or grow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anything we choose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as a co-operative community.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3166" y="3899911"/>
            <a:ext cx="4225667" cy="2549488"/>
          </a:xfrm>
        </p:spPr>
      </p:pic>
    </p:spTree>
    <p:extLst>
      <p:ext uri="{BB962C8B-B14F-4D97-AF65-F5344CB8AC3E}">
        <p14:creationId xmlns:p14="http://schemas.microsoft.com/office/powerpoint/2010/main" val="669254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67265" y="222972"/>
            <a:ext cx="11430000" cy="3459342"/>
          </a:xfrm>
        </p:spPr>
        <p:txBody>
          <a:bodyPr>
            <a:normAutofit/>
          </a:bodyPr>
          <a:lstStyle/>
          <a:p>
            <a:pPr algn="ctr">
              <a:defRPr/>
            </a:pPr>
            <a:r>
              <a:rPr lang="en-GB" sz="5400" dirty="0">
                <a:latin typeface="Arial" panose="020B0604020202020204" pitchFamily="34" charset="0"/>
                <a:cs typeface="Arial" panose="020B0604020202020204" pitchFamily="34" charset="0"/>
              </a:rPr>
              <a:t>This </a:t>
            </a:r>
            <a:r>
              <a:rPr lang="en-GB" sz="5400" b="1" dirty="0">
                <a:latin typeface="Arial" panose="020B0604020202020204" pitchFamily="34" charset="0"/>
                <a:cs typeface="Arial" panose="020B0604020202020204" pitchFamily="34" charset="0"/>
              </a:rPr>
              <a:t>FREE</a:t>
            </a:r>
            <a:r>
              <a:rPr lang="en-GB" sz="5400" dirty="0">
                <a:latin typeface="Arial" panose="020B0604020202020204" pitchFamily="34" charset="0"/>
                <a:cs typeface="Arial" panose="020B0604020202020204" pitchFamily="34" charset="0"/>
              </a:rPr>
              <a:t> labour force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gives us and our funding partners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an unrivalled advantage over any large corporation or competitor.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3166" y="3899911"/>
            <a:ext cx="4225667" cy="2549488"/>
          </a:xfrm>
        </p:spPr>
      </p:pic>
    </p:spTree>
    <p:extLst>
      <p:ext uri="{BB962C8B-B14F-4D97-AF65-F5344CB8AC3E}">
        <p14:creationId xmlns:p14="http://schemas.microsoft.com/office/powerpoint/2010/main" val="3400907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755906" y="383610"/>
            <a:ext cx="10680188" cy="2334876"/>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We eliminate destructive competition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among people &amp; businesses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in our town</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54304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420DF4-3C81-4298-A9A6-786B28C8AD97}"/>
              </a:ext>
            </a:extLst>
          </p:cNvPr>
          <p:cNvSpPr>
            <a:spLocks noGrp="1"/>
          </p:cNvSpPr>
          <p:nvPr>
            <p:ph type="title"/>
          </p:nvPr>
        </p:nvSpPr>
        <p:spPr>
          <a:xfrm>
            <a:off x="838200" y="365125"/>
            <a:ext cx="10515600" cy="450421"/>
          </a:xfrm>
        </p:spPr>
        <p:txBody>
          <a:bodyPr>
            <a:normAutofit fontScale="90000"/>
          </a:bodyPr>
          <a:lstStyle/>
          <a:p>
            <a:endParaRPr lang="en-ZA" dirty="0"/>
          </a:p>
        </p:txBody>
      </p:sp>
      <p:sp>
        <p:nvSpPr>
          <p:cNvPr id="8" name="Content Placeholder 7">
            <a:extLst>
              <a:ext uri="{FF2B5EF4-FFF2-40B4-BE49-F238E27FC236}">
                <a16:creationId xmlns:a16="http://schemas.microsoft.com/office/drawing/2014/main" id="{ED63D8C0-C758-4CF8-8CBF-463B6C30FDFC}"/>
              </a:ext>
            </a:extLst>
          </p:cNvPr>
          <p:cNvSpPr>
            <a:spLocks noGrp="1"/>
          </p:cNvSpPr>
          <p:nvPr>
            <p:ph idx="1"/>
          </p:nvPr>
        </p:nvSpPr>
        <p:spPr>
          <a:xfrm>
            <a:off x="838200" y="963827"/>
            <a:ext cx="10515600" cy="5213136"/>
          </a:xfrm>
        </p:spPr>
        <p:txBody>
          <a:bodyPr/>
          <a:lstStyle/>
          <a:p>
            <a:r>
              <a:rPr lang="en-ZA" dirty="0"/>
              <a:t>Before we start, let me remind you that the ONE SMALL TOWN strategy is a LIVING Philosophy.</a:t>
            </a:r>
          </a:p>
          <a:p>
            <a:r>
              <a:rPr lang="en-ZA" dirty="0"/>
              <a:t>It keeps growing and improving – getting stronger and more complete to serve our communities everywhere</a:t>
            </a:r>
          </a:p>
          <a:p>
            <a:r>
              <a:rPr lang="en-ZA" dirty="0"/>
              <a:t>So please ensure that you are up to date with the most recent plan and workshops available on our website to keep up with the exciting growth of ONE SMALL TOWN around the world. </a:t>
            </a:r>
          </a:p>
          <a:p>
            <a:r>
              <a:rPr lang="en-ZA" dirty="0"/>
              <a:t>This Crash Course implementation plan is from August 2021.</a:t>
            </a:r>
          </a:p>
          <a:p>
            <a:r>
              <a:rPr lang="en-ZA" dirty="0"/>
              <a:t>Look out for new updates from time to time.</a:t>
            </a:r>
          </a:p>
          <a:p>
            <a:endParaRPr lang="en-ZA" dirty="0"/>
          </a:p>
        </p:txBody>
      </p:sp>
    </p:spTree>
    <p:extLst>
      <p:ext uri="{BB962C8B-B14F-4D97-AF65-F5344CB8AC3E}">
        <p14:creationId xmlns:p14="http://schemas.microsoft.com/office/powerpoint/2010/main" val="310269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383610"/>
            <a:ext cx="10049823" cy="1927104"/>
          </a:xfrm>
        </p:spPr>
        <p:txBody>
          <a:bodyPr>
            <a:normAutofit/>
          </a:bodyPr>
          <a:lstStyle/>
          <a:p>
            <a:pPr algn="ctr">
              <a:defRPr/>
            </a:pPr>
            <a:r>
              <a:rPr lang="en-GB" sz="5400" dirty="0">
                <a:latin typeface="Arial" panose="020B0604020202020204" pitchFamily="34" charset="0"/>
                <a:cs typeface="Arial" panose="020B0604020202020204" pitchFamily="34" charset="0"/>
              </a:rPr>
              <a:t>What is the role of Electricity?</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5868" y="2626295"/>
            <a:ext cx="5620264" cy="3390895"/>
          </a:xfrm>
        </p:spPr>
      </p:pic>
    </p:spTree>
    <p:extLst>
      <p:ext uri="{BB962C8B-B14F-4D97-AF65-F5344CB8AC3E}">
        <p14:creationId xmlns:p14="http://schemas.microsoft.com/office/powerpoint/2010/main" val="260008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383610"/>
            <a:ext cx="10049823" cy="2100098"/>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Electricity becomes the foundation of all the businesses, projects and activities we initiate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49651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1"/>
            <a:ext cx="10049823" cy="2569655"/>
          </a:xfrm>
        </p:spPr>
        <p:txBody>
          <a:bodyPr>
            <a:normAutofit/>
          </a:bodyPr>
          <a:lstStyle/>
          <a:p>
            <a:pPr algn="ctr">
              <a:defRPr/>
            </a:pPr>
            <a:r>
              <a:rPr lang="en-GB" sz="5400" dirty="0">
                <a:latin typeface="Arial" panose="020B0604020202020204" pitchFamily="34" charset="0"/>
                <a:cs typeface="Arial" panose="020B0604020202020204" pitchFamily="34" charset="0"/>
              </a:rPr>
              <a:t>Do we have access to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NEW Energy technology?</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YES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460392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781D-6860-442A-A8B5-B7FE52941133}"/>
              </a:ext>
            </a:extLst>
          </p:cNvPr>
          <p:cNvSpPr>
            <a:spLocks noGrp="1"/>
          </p:cNvSpPr>
          <p:nvPr>
            <p:ph type="title"/>
          </p:nvPr>
        </p:nvSpPr>
        <p:spPr>
          <a:xfrm>
            <a:off x="838200" y="365125"/>
            <a:ext cx="10515600" cy="1649205"/>
          </a:xfrm>
        </p:spPr>
        <p:txBody>
          <a:bodyPr>
            <a:normAutofit/>
          </a:bodyPr>
          <a:lstStyle/>
          <a:p>
            <a:pPr algn="ctr"/>
            <a:r>
              <a:rPr lang="en-ZA" dirty="0">
                <a:latin typeface="Arial" panose="020B0604020202020204" pitchFamily="34" charset="0"/>
                <a:cs typeface="Arial" panose="020B0604020202020204" pitchFamily="34" charset="0"/>
              </a:rPr>
              <a:t>NEW LEADING EDGE TECHNOLOGY</a:t>
            </a:r>
            <a:br>
              <a:rPr lang="en-ZA" b="1" dirty="0">
                <a:latin typeface="Arial" panose="020B0604020202020204" pitchFamily="34" charset="0"/>
                <a:cs typeface="Arial" panose="020B0604020202020204" pitchFamily="34" charset="0"/>
              </a:rPr>
            </a:br>
            <a:r>
              <a:rPr lang="en-ZA" sz="3600" dirty="0">
                <a:latin typeface="Arial" panose="020B0604020202020204" pitchFamily="34" charset="0"/>
                <a:cs typeface="Arial" panose="020B0604020202020204" pitchFamily="34" charset="0"/>
              </a:rPr>
              <a:t>Exclusive to SMALL TOWNS that participate</a:t>
            </a:r>
          </a:p>
        </p:txBody>
      </p:sp>
      <p:pic>
        <p:nvPicPr>
          <p:cNvPr id="7" name="Content Placeholder 6">
            <a:extLst>
              <a:ext uri="{FF2B5EF4-FFF2-40B4-BE49-F238E27FC236}">
                <a16:creationId xmlns:a16="http://schemas.microsoft.com/office/drawing/2014/main" id="{8D57F24D-D8D9-4C01-AA8F-73B398F91B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2358887"/>
            <a:ext cx="5181600" cy="4133988"/>
          </a:xfrm>
        </p:spPr>
      </p:pic>
      <p:pic>
        <p:nvPicPr>
          <p:cNvPr id="6" name="Content Placeholder 5">
            <a:extLst>
              <a:ext uri="{FF2B5EF4-FFF2-40B4-BE49-F238E27FC236}">
                <a16:creationId xmlns:a16="http://schemas.microsoft.com/office/drawing/2014/main" id="{A1E27989-D45A-4BB8-8A72-372DF5A42B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2358887"/>
            <a:ext cx="4876800" cy="4133988"/>
          </a:xfrm>
        </p:spPr>
      </p:pic>
    </p:spTree>
    <p:extLst>
      <p:ext uri="{BB962C8B-B14F-4D97-AF65-F5344CB8AC3E}">
        <p14:creationId xmlns:p14="http://schemas.microsoft.com/office/powerpoint/2010/main" val="361051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781D-6860-442A-A8B5-B7FE52941133}"/>
              </a:ext>
            </a:extLst>
          </p:cNvPr>
          <p:cNvSpPr>
            <a:spLocks noGrp="1"/>
          </p:cNvSpPr>
          <p:nvPr>
            <p:ph type="title"/>
          </p:nvPr>
        </p:nvSpPr>
        <p:spPr>
          <a:xfrm>
            <a:off x="296562" y="365125"/>
            <a:ext cx="11368216" cy="1649205"/>
          </a:xfrm>
        </p:spPr>
        <p:txBody>
          <a:bodyPr>
            <a:normAutofit fontScale="90000"/>
          </a:bodyPr>
          <a:lstStyle/>
          <a:p>
            <a:pPr algn="ctr"/>
            <a:r>
              <a:rPr lang="en-ZA" dirty="0">
                <a:latin typeface="Arial" panose="020B0604020202020204" pitchFamily="34" charset="0"/>
                <a:cs typeface="Arial" panose="020B0604020202020204" pitchFamily="34" charset="0"/>
              </a:rPr>
              <a:t>As soon as the Mayor and Community Council agree to implement the ONE SMALL TOWN plan We will introduce the Electricity providers.</a:t>
            </a:r>
            <a:endParaRPr lang="en-ZA" sz="36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8D57F24D-D8D9-4C01-AA8F-73B398F91B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2358887"/>
            <a:ext cx="5181600" cy="4133988"/>
          </a:xfrm>
        </p:spPr>
      </p:pic>
      <p:pic>
        <p:nvPicPr>
          <p:cNvPr id="6" name="Content Placeholder 5">
            <a:extLst>
              <a:ext uri="{FF2B5EF4-FFF2-40B4-BE49-F238E27FC236}">
                <a16:creationId xmlns:a16="http://schemas.microsoft.com/office/drawing/2014/main" id="{A1E27989-D45A-4BB8-8A72-372DF5A42B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2358887"/>
            <a:ext cx="4876800" cy="4133988"/>
          </a:xfrm>
        </p:spPr>
      </p:pic>
    </p:spTree>
    <p:extLst>
      <p:ext uri="{BB962C8B-B14F-4D97-AF65-F5344CB8AC3E}">
        <p14:creationId xmlns:p14="http://schemas.microsoft.com/office/powerpoint/2010/main" val="4192166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1927104"/>
          </a:xfrm>
        </p:spPr>
        <p:txBody>
          <a:bodyPr>
            <a:normAutofit/>
          </a:bodyPr>
          <a:lstStyle/>
          <a:p>
            <a:pPr algn="ctr">
              <a:defRPr/>
            </a:pPr>
            <a:r>
              <a:rPr lang="en-GB" sz="5400" dirty="0">
                <a:latin typeface="Arial" panose="020B0604020202020204" pitchFamily="34" charset="0"/>
                <a:cs typeface="Arial" panose="020B0604020202020204" pitchFamily="34" charset="0"/>
              </a:rPr>
              <a:t>Let us dismiss some major misconceptions.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631763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803190" y="309468"/>
            <a:ext cx="11170508" cy="3385201"/>
          </a:xfrm>
        </p:spPr>
        <p:txBody>
          <a:bodyPr>
            <a:normAutofit fontScale="90000"/>
          </a:bodyPr>
          <a:lstStyle/>
          <a:p>
            <a:pPr>
              <a:defRPr/>
            </a:pPr>
            <a:r>
              <a:rPr lang="en-GB" sz="5400" dirty="0">
                <a:latin typeface="Arial" panose="020B0604020202020204" pitchFamily="34" charset="0"/>
                <a:cs typeface="Arial" panose="020B0604020202020204" pitchFamily="34" charset="0"/>
              </a:rPr>
              <a:t>What are we NOT doing?</a:t>
            </a:r>
            <a:br>
              <a:rPr lang="en-GB" sz="54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Not creating intentional communities</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Not building huts and growing food on a piece of land like hippies</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Not isolating ourselves from the world</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Not creating alternative currencies or crypto-currencies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Not creating communities without money</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Not fighting the system – Or anyone else</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3221" y="4048395"/>
            <a:ext cx="3816177" cy="2302428"/>
          </a:xfrm>
        </p:spPr>
      </p:pic>
    </p:spTree>
    <p:extLst>
      <p:ext uri="{BB962C8B-B14F-4D97-AF65-F5344CB8AC3E}">
        <p14:creationId xmlns:p14="http://schemas.microsoft.com/office/powerpoint/2010/main" val="10423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470108"/>
            <a:ext cx="10049823" cy="2236022"/>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The ONE SMALL TOWN plan</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embraces and invites everyone to participate – without exception</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70018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32486" y="222972"/>
            <a:ext cx="11602995" cy="1927104"/>
          </a:xfrm>
        </p:spPr>
        <p:txBody>
          <a:bodyPr>
            <a:normAutofit/>
          </a:bodyPr>
          <a:lstStyle/>
          <a:p>
            <a:pPr algn="ctr">
              <a:defRPr/>
            </a:pPr>
            <a:r>
              <a:rPr lang="en-GB" sz="6700" b="1" dirty="0">
                <a:latin typeface="Arial" panose="020B0604020202020204" pitchFamily="34" charset="0"/>
                <a:cs typeface="Arial" panose="020B0604020202020204" pitchFamily="34" charset="0"/>
              </a:rPr>
              <a:t>We use existing towns</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with all its infrastructure and potential</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28801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1927104"/>
          </a:xfrm>
        </p:spPr>
        <p:txBody>
          <a:bodyPr>
            <a:normAutofit/>
          </a:bodyPr>
          <a:lstStyle/>
          <a:p>
            <a:pPr algn="ctr">
              <a:defRPr/>
            </a:pPr>
            <a:r>
              <a:rPr lang="en-GB" sz="4800" dirty="0">
                <a:latin typeface="Arial" panose="020B0604020202020204" pitchFamily="34" charset="0"/>
                <a:cs typeface="Arial" panose="020B0604020202020204" pitchFamily="34" charset="0"/>
              </a:rPr>
              <a:t>What is the first step?</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317203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346540"/>
            <a:ext cx="10049823" cy="1890034"/>
          </a:xfrm>
        </p:spPr>
        <p:txBody>
          <a:bodyPr>
            <a:normAutofit/>
          </a:bodyPr>
          <a:lstStyle/>
          <a:p>
            <a:pPr algn="ctr">
              <a:defRPr/>
            </a:pPr>
            <a:r>
              <a:rPr lang="en-GB" sz="5400" dirty="0">
                <a:latin typeface="Arial" panose="020B0604020202020204" pitchFamily="34" charset="0"/>
                <a:cs typeface="Arial" panose="020B0604020202020204" pitchFamily="34" charset="0"/>
              </a:rPr>
              <a:t>What is our objective?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What is the final goal?</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8551" y="2878892"/>
            <a:ext cx="6020829" cy="3632569"/>
          </a:xfrm>
        </p:spPr>
      </p:pic>
    </p:spTree>
    <p:extLst>
      <p:ext uri="{BB962C8B-B14F-4D97-AF65-F5344CB8AC3E}">
        <p14:creationId xmlns:p14="http://schemas.microsoft.com/office/powerpoint/2010/main" val="2025896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2619082"/>
          </a:xfrm>
        </p:spPr>
        <p:txBody>
          <a:bodyPr>
            <a:normAutofit fontScale="90000"/>
          </a:bodyPr>
          <a:lstStyle/>
          <a:p>
            <a:pPr algn="ctr">
              <a:defRPr/>
            </a:pPr>
            <a:br>
              <a:rPr lang="en-GB" sz="48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To find </a:t>
            </a:r>
            <a:br>
              <a:rPr lang="en-GB" sz="60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Just ONE small town</a:t>
            </a:r>
            <a:br>
              <a:rPr lang="en-GB" sz="60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Just ONE Mayor</a:t>
            </a: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1018249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340361"/>
            <a:ext cx="10049823" cy="2644445"/>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Why only ONE Mayor</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In one town?</a:t>
            </a:r>
            <a:br>
              <a:rPr lang="en-GB" sz="54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What will happen once the Mayor launches the initiative?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6897" y="3380223"/>
            <a:ext cx="5200134" cy="3137416"/>
          </a:xfrm>
        </p:spPr>
      </p:pic>
    </p:spTree>
    <p:extLst>
      <p:ext uri="{BB962C8B-B14F-4D97-AF65-F5344CB8AC3E}">
        <p14:creationId xmlns:p14="http://schemas.microsoft.com/office/powerpoint/2010/main" val="3507612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271850" y="340361"/>
            <a:ext cx="11800702" cy="1958339"/>
          </a:xfrm>
        </p:spPr>
        <p:txBody>
          <a:bodyPr>
            <a:normAutofit/>
          </a:bodyPr>
          <a:lstStyle/>
          <a:p>
            <a:pPr algn="ctr">
              <a:defRPr/>
            </a:pPr>
            <a:r>
              <a:rPr lang="en-GB" sz="5400" dirty="0">
                <a:latin typeface="Arial" panose="020B0604020202020204" pitchFamily="34" charset="0"/>
                <a:cs typeface="Arial" panose="020B0604020202020204" pitchFamily="34" charset="0"/>
              </a:rPr>
              <a:t>It will create a domino effect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Across all borders and all countries.</a:t>
            </a:r>
            <a:endParaRPr lang="en-GB"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6897" y="3380223"/>
            <a:ext cx="5200134" cy="3137416"/>
          </a:xfrm>
        </p:spPr>
      </p:pic>
    </p:spTree>
    <p:extLst>
      <p:ext uri="{BB962C8B-B14F-4D97-AF65-F5344CB8AC3E}">
        <p14:creationId xmlns:p14="http://schemas.microsoft.com/office/powerpoint/2010/main" val="326024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519534"/>
            <a:ext cx="10049823" cy="2680866"/>
          </a:xfrm>
        </p:spPr>
        <p:txBody>
          <a:bodyPr>
            <a:normAutofit/>
          </a:bodyPr>
          <a:lstStyle/>
          <a:p>
            <a:pPr algn="ctr">
              <a:defRPr/>
            </a:pPr>
            <a:r>
              <a:rPr lang="en-GB" sz="5400" dirty="0">
                <a:latin typeface="Arial" panose="020B0604020202020204" pitchFamily="34" charset="0"/>
                <a:cs typeface="Arial" panose="020B0604020202020204" pitchFamily="34" charset="0"/>
              </a:rPr>
              <a:t>What SIZE of town</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is best suitable for this plan?</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5,000 to 50,000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429000"/>
            <a:ext cx="5200134" cy="3137416"/>
          </a:xfrm>
        </p:spPr>
      </p:pic>
    </p:spTree>
    <p:extLst>
      <p:ext uri="{BB962C8B-B14F-4D97-AF65-F5344CB8AC3E}">
        <p14:creationId xmlns:p14="http://schemas.microsoft.com/office/powerpoint/2010/main" val="1382274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33632" y="222972"/>
            <a:ext cx="11652421" cy="2075385"/>
          </a:xfrm>
        </p:spPr>
        <p:txBody>
          <a:bodyPr>
            <a:normAutofit/>
          </a:bodyPr>
          <a:lstStyle/>
          <a:p>
            <a:pPr algn="ctr">
              <a:defRPr/>
            </a:pPr>
            <a:r>
              <a:rPr lang="en-GB" sz="5400" dirty="0">
                <a:latin typeface="Arial" panose="020B0604020202020204" pitchFamily="34" charset="0"/>
                <a:cs typeface="Arial" panose="020B0604020202020204" pitchFamily="34" charset="0"/>
              </a:rPr>
              <a:t>What is the role of the MAYOR?</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In ONE SMALL TOWN launch?</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602542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79173" y="247136"/>
            <a:ext cx="11833654" cy="3348680"/>
          </a:xfrm>
        </p:spPr>
        <p:txBody>
          <a:bodyPr>
            <a:noAutofit/>
          </a:bodyPr>
          <a:lstStyle/>
          <a:p>
            <a:pPr algn="ctr">
              <a:defRPr/>
            </a:pPr>
            <a:r>
              <a:rPr lang="en-GB" sz="5400" dirty="0">
                <a:latin typeface="Arial" panose="020B0604020202020204" pitchFamily="34" charset="0"/>
                <a:cs typeface="Arial" panose="020B0604020202020204" pitchFamily="34" charset="0"/>
              </a:rPr>
              <a:t>Mayor is the</a:t>
            </a:r>
            <a:br>
              <a:rPr lang="en-GB" sz="5400"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Face &amp; Voice of the OST initiative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To Inspire – Inform – Motivate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Drive the PR</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2151" y="3966519"/>
            <a:ext cx="4587697" cy="2767912"/>
          </a:xfrm>
        </p:spPr>
      </p:pic>
    </p:spTree>
    <p:extLst>
      <p:ext uri="{BB962C8B-B14F-4D97-AF65-F5344CB8AC3E}">
        <p14:creationId xmlns:p14="http://schemas.microsoft.com/office/powerpoint/2010/main" val="975285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79173" y="247136"/>
            <a:ext cx="11833654" cy="2743199"/>
          </a:xfrm>
        </p:spPr>
        <p:txBody>
          <a:bodyPr>
            <a:noAutofit/>
          </a:bodyPr>
          <a:lstStyle/>
          <a:p>
            <a:pPr algn="ctr">
              <a:defRPr/>
            </a:pPr>
            <a:r>
              <a:rPr lang="en-GB" sz="5400" dirty="0">
                <a:latin typeface="Arial" panose="020B0604020202020204" pitchFamily="34" charset="0"/>
                <a:cs typeface="Arial" panose="020B0604020202020204" pitchFamily="34" charset="0"/>
              </a:rPr>
              <a:t>The Mayor will NOT</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have to manage the businesses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and projects.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4006912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45989" y="310119"/>
            <a:ext cx="11479427" cy="3026855"/>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The </a:t>
            </a:r>
            <a:r>
              <a:rPr lang="en-GB" sz="5400" b="1" dirty="0">
                <a:latin typeface="Arial" panose="020B0604020202020204" pitchFamily="34" charset="0"/>
                <a:cs typeface="Arial" panose="020B0604020202020204" pitchFamily="34" charset="0"/>
              </a:rPr>
              <a:t>People’s Council </a:t>
            </a:r>
            <a:r>
              <a:rPr lang="en-GB" sz="5400" dirty="0">
                <a:latin typeface="Arial" panose="020B0604020202020204" pitchFamily="34" charset="0"/>
                <a:cs typeface="Arial" panose="020B0604020202020204" pitchFamily="34" charset="0"/>
              </a:rPr>
              <a:t>or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Council of Elders</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Will manage the </a:t>
            </a:r>
            <a:r>
              <a:rPr lang="en-GB" sz="5400" b="1" dirty="0">
                <a:latin typeface="Arial" panose="020B0604020202020204" pitchFamily="34" charset="0"/>
                <a:cs typeface="Arial" panose="020B0604020202020204" pitchFamily="34" charset="0"/>
              </a:rPr>
              <a:t>business interests </a:t>
            </a:r>
            <a:r>
              <a:rPr lang="en-GB" sz="5400" dirty="0">
                <a:latin typeface="Arial" panose="020B0604020202020204" pitchFamily="34" charset="0"/>
                <a:cs typeface="Arial" panose="020B0604020202020204" pitchFamily="34" charset="0"/>
              </a:rPr>
              <a:t>of the people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3583592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531891"/>
            <a:ext cx="10049823" cy="1927104"/>
          </a:xfrm>
        </p:spPr>
        <p:txBody>
          <a:bodyPr>
            <a:normAutofit/>
          </a:bodyPr>
          <a:lstStyle/>
          <a:p>
            <a:pPr algn="ctr">
              <a:defRPr/>
            </a:pPr>
            <a:r>
              <a:rPr lang="en-GB" sz="5400" dirty="0">
                <a:latin typeface="Arial" panose="020B0604020202020204" pitchFamily="34" charset="0"/>
                <a:cs typeface="Arial" panose="020B0604020202020204" pitchFamily="34" charset="0"/>
              </a:rPr>
              <a:t>What are the risks for the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MAYOR or TOWN?</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1298035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40043" y="111760"/>
            <a:ext cx="11911914" cy="2532585"/>
          </a:xfrm>
        </p:spPr>
        <p:txBody>
          <a:bodyPr>
            <a:normAutofit fontScale="90000"/>
          </a:bodyPr>
          <a:lstStyle/>
          <a:p>
            <a:pPr algn="ctr">
              <a:defRPr/>
            </a:pPr>
            <a:r>
              <a:rPr lang="en-GB" sz="7300" dirty="0">
                <a:latin typeface="Arial" panose="020B0604020202020204" pitchFamily="34" charset="0"/>
                <a:cs typeface="Arial" panose="020B0604020202020204" pitchFamily="34" charset="0"/>
              </a:rPr>
              <a:t>Zero Risks</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The Mayor needs no funding or expertise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Only the desire and commitment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179687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6" y="309469"/>
            <a:ext cx="10049823" cy="2544942"/>
          </a:xfrm>
        </p:spPr>
        <p:txBody>
          <a:bodyPr>
            <a:normAutofit fontScale="90000"/>
          </a:bodyPr>
          <a:lstStyle/>
          <a:p>
            <a:pPr algn="ctr">
              <a:defRPr/>
            </a:pPr>
            <a:r>
              <a:rPr lang="en-GB" sz="4800" dirty="0">
                <a:latin typeface="Arial" panose="020B0604020202020204" pitchFamily="34" charset="0"/>
                <a:cs typeface="Arial" panose="020B0604020202020204" pitchFamily="34" charset="0"/>
              </a:rPr>
              <a:t>To turn Small Towns into places of prosperity and abundance</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For all its residents!!!</a:t>
            </a:r>
            <a:br>
              <a:rPr lang="en-GB" sz="4800" dirty="0">
                <a:latin typeface="Arial" panose="020B0604020202020204" pitchFamily="34" charset="0"/>
                <a:cs typeface="Arial" panose="020B0604020202020204" pitchFamily="34" charset="0"/>
              </a:rPr>
            </a:br>
            <a:br>
              <a:rPr lang="en-GB" sz="2200" dirty="0">
                <a:latin typeface="Arial" panose="020B0604020202020204" pitchFamily="34" charset="0"/>
                <a:cs typeface="Arial" panose="020B0604020202020204" pitchFamily="34" charset="0"/>
              </a:rPr>
            </a:br>
            <a:r>
              <a:rPr lang="en-GB" sz="4800" b="1" dirty="0">
                <a:latin typeface="Arial" panose="020B0604020202020204" pitchFamily="34" charset="0"/>
                <a:cs typeface="Arial" panose="020B0604020202020204" pitchFamily="34" charset="0"/>
              </a:rPr>
              <a:t>What does that mean?</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5547" y="3147215"/>
            <a:ext cx="5780902" cy="3487813"/>
          </a:xfrm>
        </p:spPr>
      </p:pic>
    </p:spTree>
    <p:extLst>
      <p:ext uri="{BB962C8B-B14F-4D97-AF65-F5344CB8AC3E}">
        <p14:creationId xmlns:p14="http://schemas.microsoft.com/office/powerpoint/2010/main" val="2005018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519535"/>
            <a:ext cx="10049823" cy="2063027"/>
          </a:xfrm>
        </p:spPr>
        <p:txBody>
          <a:bodyPr>
            <a:normAutofit/>
          </a:bodyPr>
          <a:lstStyle/>
          <a:p>
            <a:pPr algn="ctr">
              <a:defRPr/>
            </a:pPr>
            <a:r>
              <a:rPr lang="en-GB" sz="5400" dirty="0">
                <a:latin typeface="Arial" panose="020B0604020202020204" pitchFamily="34" charset="0"/>
                <a:cs typeface="Arial" panose="020B0604020202020204" pitchFamily="34" charset="0"/>
              </a:rPr>
              <a:t>What if the MAYOR does not want to participate?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540974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1927104"/>
          </a:xfrm>
        </p:spPr>
        <p:txBody>
          <a:bodyPr>
            <a:normAutofit/>
          </a:bodyPr>
          <a:lstStyle/>
          <a:p>
            <a:pPr algn="ctr">
              <a:defRPr/>
            </a:pPr>
            <a:r>
              <a:rPr lang="en-GB" sz="5400" dirty="0">
                <a:latin typeface="Arial" panose="020B0604020202020204" pitchFamily="34" charset="0"/>
                <a:cs typeface="Arial" panose="020B0604020202020204" pitchFamily="34" charset="0"/>
              </a:rPr>
              <a:t>Can we do this without a MAYOR behind the initiative?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1392401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1"/>
            <a:ext cx="10049823" cy="2792077"/>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YES we can.</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But it will be more challenging.</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Let’s rather find a Mayor who works with us.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189286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20131" y="222971"/>
            <a:ext cx="10861588" cy="3434629"/>
          </a:xfrm>
        </p:spPr>
        <p:txBody>
          <a:bodyPr>
            <a:normAutofit fontScale="90000"/>
          </a:bodyPr>
          <a:lstStyle/>
          <a:p>
            <a:pPr algn="ctr">
              <a:defRPr/>
            </a:pPr>
            <a:r>
              <a:rPr lang="en-GB" sz="5400" b="1" dirty="0">
                <a:latin typeface="Arial" panose="020B0604020202020204" pitchFamily="34" charset="0"/>
                <a:cs typeface="Arial" panose="020B0604020202020204" pitchFamily="34" charset="0"/>
              </a:rPr>
              <a:t>BUT</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The people can start this themselves without the Mayor’s involvement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by creating a co-operative structure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and taking exactly the same steps.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5308" y="3970876"/>
            <a:ext cx="4088026" cy="2466444"/>
          </a:xfrm>
        </p:spPr>
      </p:pic>
    </p:spTree>
    <p:extLst>
      <p:ext uri="{BB962C8B-B14F-4D97-AF65-F5344CB8AC3E}">
        <p14:creationId xmlns:p14="http://schemas.microsoft.com/office/powerpoint/2010/main" val="1479084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98854" y="222972"/>
            <a:ext cx="11664777" cy="3206028"/>
          </a:xfrm>
        </p:spPr>
        <p:txBody>
          <a:bodyPr>
            <a:normAutofit/>
          </a:bodyPr>
          <a:lstStyle/>
          <a:p>
            <a:pPr algn="ctr">
              <a:defRPr/>
            </a:pPr>
            <a:r>
              <a:rPr lang="en-GB" sz="5400" dirty="0">
                <a:latin typeface="Arial" panose="020B0604020202020204" pitchFamily="34" charset="0"/>
                <a:cs typeface="Arial" panose="020B0604020202020204" pitchFamily="34" charset="0"/>
              </a:rPr>
              <a:t>ONE SMALL TOWN </a:t>
            </a:r>
            <a:br>
              <a:rPr lang="en-GB" sz="54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Initiative is all about the people, the community and the opportunities they create for the investors and for themselves.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1175" y="3497612"/>
            <a:ext cx="5200134" cy="3137416"/>
          </a:xfrm>
        </p:spPr>
      </p:pic>
    </p:spTree>
    <p:extLst>
      <p:ext uri="{BB962C8B-B14F-4D97-AF65-F5344CB8AC3E}">
        <p14:creationId xmlns:p14="http://schemas.microsoft.com/office/powerpoint/2010/main" val="1147721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69557" y="222971"/>
            <a:ext cx="11516497" cy="3681764"/>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SO – this means that…</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 single wealthy investor could do this. By supporting the creation of the community co-operative structure and funding the cornerstone businesses.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8738" y="4005187"/>
            <a:ext cx="4174523" cy="2518630"/>
          </a:xfrm>
        </p:spPr>
      </p:pic>
    </p:spTree>
    <p:extLst>
      <p:ext uri="{BB962C8B-B14F-4D97-AF65-F5344CB8AC3E}">
        <p14:creationId xmlns:p14="http://schemas.microsoft.com/office/powerpoint/2010/main" val="3837992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2643796"/>
          </a:xfrm>
        </p:spPr>
        <p:txBody>
          <a:bodyPr>
            <a:normAutofit/>
          </a:bodyPr>
          <a:lstStyle/>
          <a:p>
            <a:pPr algn="ctr">
              <a:defRPr/>
            </a:pPr>
            <a:r>
              <a:rPr lang="en-GB" sz="5400" dirty="0">
                <a:latin typeface="Arial" panose="020B0604020202020204" pitchFamily="34" charset="0"/>
                <a:cs typeface="Arial" panose="020B0604020202020204" pitchFamily="34" charset="0"/>
              </a:rPr>
              <a:t>Okay…</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We have a willing MAYOR</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How do we start?</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1712718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741405" y="222972"/>
            <a:ext cx="10972800" cy="2470801"/>
          </a:xfrm>
        </p:spPr>
        <p:txBody>
          <a:bodyPr>
            <a:normAutofit/>
          </a:bodyPr>
          <a:lstStyle/>
          <a:p>
            <a:pPr algn="ctr">
              <a:defRPr/>
            </a:pPr>
            <a:r>
              <a:rPr lang="en-GB" sz="5400" dirty="0">
                <a:latin typeface="Arial" panose="020B0604020202020204" pitchFamily="34" charset="0"/>
                <a:cs typeface="Arial" panose="020B0604020202020204" pitchFamily="34" charset="0"/>
              </a:rPr>
              <a:t>Mayor informs and motivates the community in a town hall meeting and in the media.</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1781536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1"/>
            <a:ext cx="10049823" cy="2606725"/>
          </a:xfrm>
        </p:spPr>
        <p:txBody>
          <a:bodyPr>
            <a:normAutofit fontScale="90000"/>
          </a:bodyPr>
          <a:lstStyle/>
          <a:p>
            <a:pPr algn="ctr">
              <a:defRPr/>
            </a:pPr>
            <a:r>
              <a:rPr lang="en-GB" sz="6600" dirty="0">
                <a:latin typeface="Arial" panose="020B0604020202020204" pitchFamily="34" charset="0"/>
                <a:cs typeface="Arial" panose="020B0604020202020204" pitchFamily="34" charset="0"/>
              </a:rPr>
              <a:t>What is the</a:t>
            </a:r>
            <a:br>
              <a:rPr lang="en-GB" sz="6600" dirty="0">
                <a:latin typeface="Arial" panose="020B0604020202020204" pitchFamily="34" charset="0"/>
                <a:cs typeface="Arial" panose="020B0604020202020204" pitchFamily="34" charset="0"/>
              </a:rPr>
            </a:br>
            <a:r>
              <a:rPr lang="en-GB" sz="6600" dirty="0">
                <a:latin typeface="Arial" panose="020B0604020202020204" pitchFamily="34" charset="0"/>
                <a:cs typeface="Arial" panose="020B0604020202020204" pitchFamily="34" charset="0"/>
              </a:rPr>
              <a:t>Role of the Community </a:t>
            </a:r>
            <a:br>
              <a:rPr lang="en-GB" sz="6600" dirty="0">
                <a:latin typeface="Arial" panose="020B0604020202020204" pitchFamily="34" charset="0"/>
                <a:cs typeface="Arial" panose="020B0604020202020204" pitchFamily="34" charset="0"/>
              </a:rPr>
            </a:br>
            <a:r>
              <a:rPr lang="en-GB" sz="6600" dirty="0">
                <a:latin typeface="Arial" panose="020B0604020202020204" pitchFamily="34" charset="0"/>
                <a:cs typeface="Arial" panose="020B0604020202020204" pitchFamily="34" charset="0"/>
              </a:rPr>
              <a:t>or the People?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393466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05481" y="494821"/>
            <a:ext cx="11207578" cy="1927104"/>
          </a:xfrm>
        </p:spPr>
        <p:txBody>
          <a:bodyPr>
            <a:normAutofit/>
          </a:bodyPr>
          <a:lstStyle/>
          <a:p>
            <a:pPr algn="ctr">
              <a:defRPr/>
            </a:pPr>
            <a:r>
              <a:rPr lang="en-GB" sz="6600" dirty="0">
                <a:latin typeface="Arial" panose="020B0604020202020204" pitchFamily="34" charset="0"/>
                <a:cs typeface="Arial" panose="020B0604020202020204" pitchFamily="34" charset="0"/>
              </a:rPr>
              <a:t>How does the Community structure itself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410050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506628" y="334832"/>
            <a:ext cx="11355688" cy="2660616"/>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Make our town as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productive, innovative and as </a:t>
            </a:r>
            <a:r>
              <a:rPr lang="en-GB" sz="5400" b="1" dirty="0">
                <a:latin typeface="Arial" panose="020B0604020202020204" pitchFamily="34" charset="0"/>
                <a:cs typeface="Arial" panose="020B0604020202020204" pitchFamily="34" charset="0"/>
              </a:rPr>
              <a:t>wealthy</a:t>
            </a:r>
            <a:r>
              <a:rPr lang="en-GB" sz="5400" dirty="0">
                <a:latin typeface="Arial" panose="020B0604020202020204" pitchFamily="34" charset="0"/>
                <a:cs typeface="Arial" panose="020B0604020202020204" pitchFamily="34" charset="0"/>
              </a:rPr>
              <a:t> as we possibly can.</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For the </a:t>
            </a:r>
            <a:r>
              <a:rPr lang="en-GB" sz="5400" b="1" dirty="0">
                <a:latin typeface="Arial" panose="020B0604020202020204" pitchFamily="34" charset="0"/>
                <a:cs typeface="Arial" panose="020B0604020202020204" pitchFamily="34" charset="0"/>
              </a:rPr>
              <a:t>WHOLE</a:t>
            </a:r>
            <a:r>
              <a:rPr lang="en-GB" sz="5400" dirty="0">
                <a:latin typeface="Arial" panose="020B0604020202020204" pitchFamily="34" charset="0"/>
                <a:cs typeface="Arial" panose="020B0604020202020204" pitchFamily="34" charset="0"/>
              </a:rPr>
              <a:t> community.</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1132635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35924" y="222971"/>
            <a:ext cx="11677135" cy="2915645"/>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Community must create a legal </a:t>
            </a:r>
            <a:r>
              <a:rPr lang="en-GB" sz="5400" b="1" dirty="0">
                <a:latin typeface="Arial" panose="020B0604020202020204" pitchFamily="34" charset="0"/>
                <a:cs typeface="Arial" panose="020B0604020202020204" pitchFamily="34" charset="0"/>
              </a:rPr>
              <a:t>corporate entity</a:t>
            </a:r>
            <a:r>
              <a:rPr lang="en-GB" sz="5400" dirty="0">
                <a:latin typeface="Arial" panose="020B0604020202020204" pitchFamily="34" charset="0"/>
                <a:cs typeface="Arial" panose="020B0604020202020204" pitchFamily="34" charset="0"/>
              </a:rPr>
              <a:t>:</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Co-operative OR Non profit company</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Whatever is most suitable in your country</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1603335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35924" y="222971"/>
            <a:ext cx="11677135" cy="2915645"/>
          </a:xfrm>
        </p:spPr>
        <p:txBody>
          <a:bodyPr>
            <a:normAutofit/>
          </a:bodyPr>
          <a:lstStyle/>
          <a:p>
            <a:pPr algn="ctr">
              <a:defRPr/>
            </a:pPr>
            <a:r>
              <a:rPr lang="en-GB" sz="5400" dirty="0">
                <a:latin typeface="Arial" panose="020B0604020202020204" pitchFamily="34" charset="0"/>
                <a:cs typeface="Arial" panose="020B0604020202020204" pitchFamily="34" charset="0"/>
              </a:rPr>
              <a:t>Everyone is invited to join and to become a co-owner of the </a:t>
            </a:r>
            <a:br>
              <a:rPr lang="en-GB" sz="5400" b="1"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NEW Co-operative Company</a:t>
            </a:r>
            <a:endParaRPr lang="en-GB" sz="54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4155398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20130" y="222972"/>
            <a:ext cx="11528853" cy="3372844"/>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All you have to do to become a member and co-owner of the Co-operative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is to contribute 3 hours per week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to the community projects &amp; </a:t>
            </a:r>
            <a:r>
              <a:rPr lang="en-GB" sz="5400" b="1" dirty="0">
                <a:latin typeface="Arial" panose="020B0604020202020204" pitchFamily="34" charset="0"/>
                <a:cs typeface="Arial" panose="020B0604020202020204" pitchFamily="34" charset="0"/>
              </a:rPr>
              <a:t>businesses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4025" y="3925938"/>
            <a:ext cx="4223950" cy="2548451"/>
          </a:xfrm>
        </p:spPr>
      </p:pic>
    </p:spTree>
    <p:extLst>
      <p:ext uri="{BB962C8B-B14F-4D97-AF65-F5344CB8AC3E}">
        <p14:creationId xmlns:p14="http://schemas.microsoft.com/office/powerpoint/2010/main" val="184163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222972"/>
            <a:ext cx="11652420" cy="3398208"/>
          </a:xfrm>
        </p:spPr>
        <p:txBody>
          <a:bodyPr>
            <a:normAutofit fontScale="90000"/>
          </a:bodyPr>
          <a:lstStyle/>
          <a:p>
            <a:pPr algn="ctr">
              <a:defRPr/>
            </a:pPr>
            <a:r>
              <a:rPr lang="en-GB" sz="6000" dirty="0">
                <a:latin typeface="Arial" panose="020B0604020202020204" pitchFamily="34" charset="0"/>
                <a:cs typeface="Arial" panose="020B0604020202020204" pitchFamily="34" charset="0"/>
              </a:rPr>
              <a:t>Once the Co-operative has been </a:t>
            </a:r>
            <a:br>
              <a:rPr lang="en-GB" sz="60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set up, the members will vote and appoint the People’s Council</a:t>
            </a:r>
            <a:br>
              <a:rPr lang="en-GB" sz="54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(Also called the Council of Elders or OST Council)</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9563" y="3900195"/>
            <a:ext cx="4532869" cy="2734833"/>
          </a:xfrm>
        </p:spPr>
      </p:pic>
    </p:spTree>
    <p:extLst>
      <p:ext uri="{BB962C8B-B14F-4D97-AF65-F5344CB8AC3E}">
        <p14:creationId xmlns:p14="http://schemas.microsoft.com/office/powerpoint/2010/main" val="4233871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94271" y="345889"/>
            <a:ext cx="11318788" cy="2360241"/>
          </a:xfrm>
        </p:spPr>
        <p:txBody>
          <a:bodyPr>
            <a:normAutofit fontScale="90000"/>
          </a:bodyPr>
          <a:lstStyle/>
          <a:p>
            <a:pPr algn="ctr">
              <a:defRPr/>
            </a:pPr>
            <a:br>
              <a:rPr lang="en-GB" sz="60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This People’s Council will represent the interest of the community and the activities of the Co-op. </a:t>
            </a:r>
            <a:br>
              <a:rPr lang="en-GB" sz="6600" dirty="0">
                <a:latin typeface="Arial" panose="020B0604020202020204" pitchFamily="34" charset="0"/>
                <a:cs typeface="Arial" panose="020B0604020202020204" pitchFamily="34" charset="0"/>
              </a:rPr>
            </a:br>
            <a:endParaRPr lang="en-GB" sz="49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9565" y="3331784"/>
            <a:ext cx="4532869" cy="2734833"/>
          </a:xfrm>
        </p:spPr>
      </p:pic>
    </p:spTree>
    <p:extLst>
      <p:ext uri="{BB962C8B-B14F-4D97-AF65-F5344CB8AC3E}">
        <p14:creationId xmlns:p14="http://schemas.microsoft.com/office/powerpoint/2010/main" val="1139651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60638" y="345889"/>
            <a:ext cx="11936627" cy="2985895"/>
          </a:xfrm>
        </p:spPr>
        <p:txBody>
          <a:bodyPr>
            <a:normAutofit fontScale="90000"/>
          </a:bodyPr>
          <a:lstStyle/>
          <a:p>
            <a:pPr algn="ctr">
              <a:defRPr/>
            </a:pPr>
            <a:br>
              <a:rPr lang="en-GB" sz="60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This People’s Council is </a:t>
            </a:r>
            <a:r>
              <a:rPr lang="en-GB" sz="6000" b="1" dirty="0">
                <a:latin typeface="Arial" panose="020B0604020202020204" pitchFamily="34" charset="0"/>
                <a:cs typeface="Arial" panose="020B0604020202020204" pitchFamily="34" charset="0"/>
              </a:rPr>
              <a:t>not</a:t>
            </a:r>
            <a:r>
              <a:rPr lang="en-GB" sz="6000" dirty="0">
                <a:latin typeface="Arial" panose="020B0604020202020204" pitchFamily="34" charset="0"/>
                <a:cs typeface="Arial" panose="020B0604020202020204" pitchFamily="34" charset="0"/>
              </a:rPr>
              <a:t> the Municipal Council</a:t>
            </a:r>
            <a:br>
              <a:rPr lang="en-GB" sz="60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The People’s Council has the control to actually help the community</a:t>
            </a:r>
            <a:br>
              <a:rPr lang="en-GB" sz="6600" dirty="0">
                <a:latin typeface="Arial" panose="020B0604020202020204" pitchFamily="34" charset="0"/>
                <a:cs typeface="Arial" panose="020B0604020202020204" pitchFamily="34" charset="0"/>
              </a:rPr>
            </a:br>
            <a:endParaRPr lang="en-GB" sz="49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9565" y="3777278"/>
            <a:ext cx="4532869" cy="2734833"/>
          </a:xfrm>
        </p:spPr>
      </p:pic>
    </p:spTree>
    <p:extLst>
      <p:ext uri="{BB962C8B-B14F-4D97-AF65-F5344CB8AC3E}">
        <p14:creationId xmlns:p14="http://schemas.microsoft.com/office/powerpoint/2010/main" val="13861751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1"/>
            <a:ext cx="10049823" cy="2631439"/>
          </a:xfrm>
        </p:spPr>
        <p:txBody>
          <a:bodyPr>
            <a:normAutofit fontScale="90000"/>
          </a:bodyPr>
          <a:lstStyle/>
          <a:p>
            <a:pPr algn="ctr">
              <a:defRPr/>
            </a:pPr>
            <a:r>
              <a:rPr lang="en-GB" sz="6600" dirty="0">
                <a:latin typeface="Arial" panose="020B0604020202020204" pitchFamily="34" charset="0"/>
                <a:cs typeface="Arial" panose="020B0604020202020204" pitchFamily="34" charset="0"/>
              </a:rPr>
              <a:t>What about people who do not want to participate in the OST plan?</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1362205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69557" y="383610"/>
            <a:ext cx="11219935" cy="2631439"/>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Those people just carry on with their lives as normal</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But they will not receive any of the benefits from all our new businesses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9956" y="3560632"/>
            <a:ext cx="4829431" cy="2913758"/>
          </a:xfrm>
        </p:spPr>
      </p:pic>
    </p:spTree>
    <p:extLst>
      <p:ext uri="{BB962C8B-B14F-4D97-AF65-F5344CB8AC3E}">
        <p14:creationId xmlns:p14="http://schemas.microsoft.com/office/powerpoint/2010/main" val="3775785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83059" y="330864"/>
            <a:ext cx="11689492" cy="3586228"/>
          </a:xfrm>
        </p:spPr>
        <p:txBody>
          <a:bodyPr>
            <a:normAutofit fontScale="90000"/>
          </a:bodyPr>
          <a:lstStyle/>
          <a:p>
            <a:pPr algn="ctr">
              <a:defRPr/>
            </a:pPr>
            <a:r>
              <a:rPr lang="en-GB" sz="5400" b="1" u="sng" dirty="0">
                <a:latin typeface="Arial" panose="020B0604020202020204" pitchFamily="34" charset="0"/>
                <a:cs typeface="Arial" panose="020B0604020202020204" pitchFamily="34" charset="0"/>
              </a:rPr>
              <a:t>The Perfect Situation</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Mayor as the face &amp; voice of the initiative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AND</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Critical mass of people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who are the cooperative labour force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0384" y="4119093"/>
            <a:ext cx="3991231" cy="2408043"/>
          </a:xfrm>
        </p:spPr>
      </p:pic>
    </p:spTree>
    <p:extLst>
      <p:ext uri="{BB962C8B-B14F-4D97-AF65-F5344CB8AC3E}">
        <p14:creationId xmlns:p14="http://schemas.microsoft.com/office/powerpoint/2010/main" val="2007020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95416" y="222973"/>
            <a:ext cx="11269361" cy="3311060"/>
          </a:xfrm>
        </p:spPr>
        <p:txBody>
          <a:bodyPr>
            <a:normAutofit fontScale="90000"/>
          </a:bodyPr>
          <a:lstStyle/>
          <a:p>
            <a:pPr algn="ctr">
              <a:defRPr/>
            </a:pPr>
            <a:r>
              <a:rPr lang="en-GB" sz="4800" dirty="0">
                <a:latin typeface="Arial" panose="020B0604020202020204" pitchFamily="34" charset="0"/>
                <a:cs typeface="Arial" panose="020B0604020202020204" pitchFamily="34" charset="0"/>
              </a:rPr>
              <a:t>Any one of those groups</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can launch ONE SMALL TOWN</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OR</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One wealthy investor who funds the initial businesses presented by the Co-operative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5330" y="3901683"/>
            <a:ext cx="4341339" cy="2619275"/>
          </a:xfrm>
        </p:spPr>
      </p:pic>
    </p:spTree>
    <p:extLst>
      <p:ext uri="{BB962C8B-B14F-4D97-AF65-F5344CB8AC3E}">
        <p14:creationId xmlns:p14="http://schemas.microsoft.com/office/powerpoint/2010/main" val="328723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1"/>
            <a:ext cx="10049823" cy="2829147"/>
          </a:xfrm>
        </p:spPr>
        <p:txBody>
          <a:bodyPr>
            <a:normAutofit fontScale="90000"/>
          </a:bodyPr>
          <a:lstStyle/>
          <a:p>
            <a:pPr algn="ctr">
              <a:defRPr/>
            </a:pPr>
            <a:r>
              <a:rPr lang="en-GB" sz="5400" b="1" dirty="0">
                <a:latin typeface="Arial" panose="020B0604020202020204" pitchFamily="34" charset="0"/>
                <a:cs typeface="Arial" panose="020B0604020202020204" pitchFamily="34" charset="0"/>
              </a:rPr>
              <a:t>ONE SMALL TOWN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Is a PR and marketing exercise by the </a:t>
            </a:r>
            <a:r>
              <a:rPr lang="en-GB" sz="5400" b="1" dirty="0">
                <a:latin typeface="Arial" panose="020B0604020202020204" pitchFamily="34" charset="0"/>
                <a:cs typeface="Arial" panose="020B0604020202020204" pitchFamily="34" charset="0"/>
              </a:rPr>
              <a:t>Mayor</a:t>
            </a:r>
            <a:r>
              <a:rPr lang="en-GB" sz="5400" dirty="0">
                <a:latin typeface="Arial" panose="020B0604020202020204" pitchFamily="34" charset="0"/>
                <a:cs typeface="Arial" panose="020B0604020202020204" pitchFamily="34" charset="0"/>
              </a:rPr>
              <a:t> and the </a:t>
            </a:r>
            <a:r>
              <a:rPr lang="en-GB" sz="5400" b="1" dirty="0">
                <a:latin typeface="Arial" panose="020B0604020202020204" pitchFamily="34" charset="0"/>
                <a:cs typeface="Arial" panose="020B0604020202020204" pitchFamily="34" charset="0"/>
              </a:rPr>
              <a:t>community</a:t>
            </a:r>
            <a:r>
              <a:rPr lang="en-GB" sz="5400" dirty="0">
                <a:latin typeface="Arial" panose="020B0604020202020204" pitchFamily="34" charset="0"/>
                <a:cs typeface="Arial" panose="020B0604020202020204" pitchFamily="34" charset="0"/>
              </a:rPr>
              <a:t> to attract investors.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6741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1927104"/>
          </a:xfrm>
        </p:spPr>
        <p:txBody>
          <a:bodyPr>
            <a:normAutofit/>
          </a:bodyPr>
          <a:lstStyle/>
          <a:p>
            <a:pPr algn="ctr">
              <a:defRPr/>
            </a:pPr>
            <a:r>
              <a:rPr lang="en-GB" sz="6600" dirty="0">
                <a:latin typeface="Arial" panose="020B0604020202020204" pitchFamily="34" charset="0"/>
                <a:cs typeface="Arial" panose="020B0604020202020204" pitchFamily="34" charset="0"/>
              </a:rPr>
              <a:t>What is the </a:t>
            </a:r>
            <a:br>
              <a:rPr lang="en-GB" sz="6600" dirty="0">
                <a:latin typeface="Arial" panose="020B0604020202020204" pitchFamily="34" charset="0"/>
                <a:cs typeface="Arial" panose="020B0604020202020204" pitchFamily="34" charset="0"/>
              </a:rPr>
            </a:br>
            <a:r>
              <a:rPr lang="en-GB" sz="6600" dirty="0">
                <a:latin typeface="Arial" panose="020B0604020202020204" pitchFamily="34" charset="0"/>
                <a:cs typeface="Arial" panose="020B0604020202020204" pitchFamily="34" charset="0"/>
              </a:rPr>
              <a:t>Role of Investors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3008249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9"/>
            <a:ext cx="11726562" cy="2768380"/>
          </a:xfrm>
        </p:spPr>
        <p:txBody>
          <a:bodyPr>
            <a:noAutofit/>
          </a:bodyPr>
          <a:lstStyle/>
          <a:p>
            <a:pPr algn="ctr">
              <a:defRPr/>
            </a:pP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The investor provides the funds to launch the businesses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presented by the community co-op</a:t>
            </a: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endParaRPr lang="en-GB" sz="54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1762" y="3777662"/>
            <a:ext cx="4588476" cy="2768381"/>
          </a:xfrm>
        </p:spPr>
      </p:pic>
    </p:spTree>
    <p:extLst>
      <p:ext uri="{BB962C8B-B14F-4D97-AF65-F5344CB8AC3E}">
        <p14:creationId xmlns:p14="http://schemas.microsoft.com/office/powerpoint/2010/main" val="362150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9"/>
            <a:ext cx="11726562" cy="2768380"/>
          </a:xfrm>
        </p:spPr>
        <p:txBody>
          <a:bodyPr>
            <a:noAutofit/>
          </a:bodyPr>
          <a:lstStyle/>
          <a:p>
            <a:pPr algn="ctr">
              <a:defRPr/>
            </a:pP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The investor manages the business and retains 1/3 (one third) of the company and profits.</a:t>
            </a: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endParaRPr lang="en-GB" sz="54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1762" y="3777662"/>
            <a:ext cx="4588476" cy="2768381"/>
          </a:xfrm>
        </p:spPr>
      </p:pic>
    </p:spTree>
    <p:extLst>
      <p:ext uri="{BB962C8B-B14F-4D97-AF65-F5344CB8AC3E}">
        <p14:creationId xmlns:p14="http://schemas.microsoft.com/office/powerpoint/2010/main" val="2441404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9"/>
            <a:ext cx="11726562" cy="2418884"/>
          </a:xfrm>
        </p:spPr>
        <p:txBody>
          <a:bodyPr>
            <a:noAutofit/>
          </a:bodyPr>
          <a:lstStyle/>
          <a:p>
            <a:pPr algn="ctr">
              <a:defRPr/>
            </a:pP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The community Co-op, retains 2/3 (two thirds) of the business and profits.</a:t>
            </a: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endParaRPr lang="en-GB" sz="54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2815" y="3107725"/>
            <a:ext cx="5166369" cy="3117043"/>
          </a:xfrm>
        </p:spPr>
      </p:pic>
    </p:spTree>
    <p:extLst>
      <p:ext uri="{BB962C8B-B14F-4D97-AF65-F5344CB8AC3E}">
        <p14:creationId xmlns:p14="http://schemas.microsoft.com/office/powerpoint/2010/main" val="1269674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259492" y="222971"/>
            <a:ext cx="11640065" cy="3484055"/>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Community can choose the investors</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as the </a:t>
            </a:r>
            <a:r>
              <a:rPr lang="en-GB" sz="5400" b="1" dirty="0">
                <a:latin typeface="Arial" panose="020B0604020202020204" pitchFamily="34" charset="0"/>
                <a:cs typeface="Arial" panose="020B0604020202020204" pitchFamily="34" charset="0"/>
              </a:rPr>
              <a:t>Co-operative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They have the final say who they will accept as investors, who will get the benefit of the united labour force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6954" y="3868849"/>
            <a:ext cx="4298091" cy="2593183"/>
          </a:xfrm>
        </p:spPr>
      </p:pic>
    </p:spTree>
    <p:extLst>
      <p:ext uri="{BB962C8B-B14F-4D97-AF65-F5344CB8AC3E}">
        <p14:creationId xmlns:p14="http://schemas.microsoft.com/office/powerpoint/2010/main" val="4120893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259492" y="222972"/>
            <a:ext cx="11640065" cy="2297806"/>
          </a:xfrm>
        </p:spPr>
        <p:txBody>
          <a:bodyPr>
            <a:normAutofit/>
          </a:bodyPr>
          <a:lstStyle/>
          <a:p>
            <a:pPr algn="ctr">
              <a:defRPr/>
            </a:pPr>
            <a:r>
              <a:rPr lang="en-GB" sz="4800" dirty="0">
                <a:latin typeface="Arial" panose="020B0604020202020204" pitchFamily="34" charset="0"/>
                <a:cs typeface="Arial" panose="020B0604020202020204" pitchFamily="34" charset="0"/>
              </a:rPr>
              <a:t>So the ONE SMALL TOWN idea can never be hijacked by one greedy investor</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065126"/>
            <a:ext cx="5200134" cy="3137416"/>
          </a:xfrm>
        </p:spPr>
      </p:pic>
    </p:spTree>
    <p:extLst>
      <p:ext uri="{BB962C8B-B14F-4D97-AF65-F5344CB8AC3E}">
        <p14:creationId xmlns:p14="http://schemas.microsoft.com/office/powerpoint/2010/main" val="3981572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8"/>
            <a:ext cx="11726562" cy="3222073"/>
          </a:xfrm>
        </p:spPr>
        <p:txBody>
          <a:bodyPr>
            <a:noAutofit/>
          </a:bodyPr>
          <a:lstStyle/>
          <a:p>
            <a:pPr algn="ctr">
              <a:defRPr/>
            </a:pP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We will determine what our community consumes and needs</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And then we create or grow at least three times as much.</a:t>
            </a: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endParaRPr lang="en-GB" sz="54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1762" y="3777662"/>
            <a:ext cx="4588476" cy="2768381"/>
          </a:xfrm>
        </p:spPr>
      </p:pic>
    </p:spTree>
    <p:extLst>
      <p:ext uri="{BB962C8B-B14F-4D97-AF65-F5344CB8AC3E}">
        <p14:creationId xmlns:p14="http://schemas.microsoft.com/office/powerpoint/2010/main" val="5715849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9"/>
            <a:ext cx="11726562" cy="3117042"/>
          </a:xfrm>
        </p:spPr>
        <p:txBody>
          <a:bodyPr>
            <a:noAutofit/>
          </a:bodyPr>
          <a:lstStyle/>
          <a:p>
            <a:pPr algn="ctr">
              <a:defRPr/>
            </a:pPr>
            <a:r>
              <a:rPr lang="en-GB" sz="5400" dirty="0">
                <a:latin typeface="Arial" panose="020B0604020202020204" pitchFamily="34" charset="0"/>
                <a:cs typeface="Arial" panose="020B0604020202020204" pitchFamily="34" charset="0"/>
              </a:rPr>
              <a:t>Every participant in ONE SMALL TOWN will receive their equal portion of everything we grow or create.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1762" y="3777662"/>
            <a:ext cx="4588476" cy="2768381"/>
          </a:xfrm>
        </p:spPr>
      </p:pic>
    </p:spTree>
    <p:extLst>
      <p:ext uri="{BB962C8B-B14F-4D97-AF65-F5344CB8AC3E}">
        <p14:creationId xmlns:p14="http://schemas.microsoft.com/office/powerpoint/2010/main" val="2032736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9"/>
            <a:ext cx="11726562" cy="2394172"/>
          </a:xfrm>
        </p:spPr>
        <p:txBody>
          <a:bodyPr>
            <a:noAutofit/>
          </a:bodyPr>
          <a:lstStyle/>
          <a:p>
            <a:pPr algn="ctr">
              <a:defRPr/>
            </a:pP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The surplus is sold on the open market where possible.</a:t>
            </a: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endParaRPr lang="en-GB" sz="54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1762" y="3777662"/>
            <a:ext cx="4588476" cy="2768381"/>
          </a:xfrm>
        </p:spPr>
      </p:pic>
    </p:spTree>
    <p:extLst>
      <p:ext uri="{BB962C8B-B14F-4D97-AF65-F5344CB8AC3E}">
        <p14:creationId xmlns:p14="http://schemas.microsoft.com/office/powerpoint/2010/main" val="365554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20130" y="510035"/>
            <a:ext cx="11392929" cy="3098137"/>
          </a:xfrm>
        </p:spPr>
        <p:txBody>
          <a:bodyPr>
            <a:noAutofit/>
          </a:bodyPr>
          <a:lstStyle/>
          <a:p>
            <a:pPr algn="ctr">
              <a:defRPr/>
            </a:pPr>
            <a:r>
              <a:rPr lang="en-GB" sz="5400" b="1" dirty="0">
                <a:latin typeface="Arial" panose="020B0604020202020204" pitchFamily="34" charset="0"/>
                <a:cs typeface="Arial" panose="020B0604020202020204" pitchFamily="34" charset="0"/>
              </a:rPr>
              <a:t>ELECTRICITY</a:t>
            </a:r>
            <a:r>
              <a:rPr lang="en-GB" sz="5400" dirty="0">
                <a:latin typeface="Arial" panose="020B0604020202020204" pitchFamily="34" charset="0"/>
                <a:cs typeface="Arial" panose="020B0604020202020204" pitchFamily="34" charset="0"/>
              </a:rPr>
              <a:t>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Is Important but </a:t>
            </a:r>
            <a:r>
              <a:rPr lang="en-GB" sz="5400" b="1" dirty="0">
                <a:latin typeface="Arial" panose="020B0604020202020204" pitchFamily="34" charset="0"/>
                <a:cs typeface="Arial" panose="020B0604020202020204" pitchFamily="34" charset="0"/>
              </a:rPr>
              <a:t>Not Critical.</a:t>
            </a:r>
            <a:br>
              <a:rPr lang="en-GB" sz="5400" b="1"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One Small Town can be launched without our own supply of electricity</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5330" y="3901683"/>
            <a:ext cx="4341339" cy="2619275"/>
          </a:xfrm>
        </p:spPr>
      </p:pic>
    </p:spTree>
    <p:extLst>
      <p:ext uri="{BB962C8B-B14F-4D97-AF65-F5344CB8AC3E}">
        <p14:creationId xmlns:p14="http://schemas.microsoft.com/office/powerpoint/2010/main" val="14717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518984" y="383610"/>
            <a:ext cx="11528854" cy="2063029"/>
          </a:xfrm>
        </p:spPr>
        <p:txBody>
          <a:bodyPr>
            <a:normAutofit fontScale="90000"/>
          </a:bodyPr>
          <a:lstStyle/>
          <a:p>
            <a:pPr algn="ctr">
              <a:defRPr/>
            </a:pPr>
            <a:r>
              <a:rPr lang="en-GB" sz="5400" b="1" dirty="0">
                <a:latin typeface="Arial" panose="020B0604020202020204" pitchFamily="34" charset="0"/>
                <a:cs typeface="Arial" panose="020B0604020202020204" pitchFamily="34" charset="0"/>
              </a:rPr>
              <a:t>We</a:t>
            </a:r>
            <a:r>
              <a:rPr lang="en-GB" sz="5400" dirty="0">
                <a:latin typeface="Arial" panose="020B0604020202020204" pitchFamily="34" charset="0"/>
                <a:cs typeface="Arial" panose="020B0604020202020204" pitchFamily="34" charset="0"/>
              </a:rPr>
              <a:t> create an </a:t>
            </a:r>
            <a:br>
              <a:rPr lang="en-GB" sz="5400"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investment-friendly environment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for investors into our town</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744394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1927104"/>
          </a:xfrm>
        </p:spPr>
        <p:txBody>
          <a:bodyPr>
            <a:normAutofit/>
          </a:bodyPr>
          <a:lstStyle/>
          <a:p>
            <a:pPr algn="ctr">
              <a:defRPr/>
            </a:pPr>
            <a:r>
              <a:rPr lang="en-GB" sz="6600" dirty="0">
                <a:latin typeface="Arial" panose="020B0604020202020204" pitchFamily="34" charset="0"/>
                <a:cs typeface="Arial" panose="020B0604020202020204" pitchFamily="34" charset="0"/>
              </a:rPr>
              <a:t>How do we choose what  businesses to start?</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4229460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3100996"/>
          </a:xfrm>
        </p:spPr>
        <p:txBody>
          <a:bodyPr>
            <a:normAutofit/>
          </a:bodyPr>
          <a:lstStyle/>
          <a:p>
            <a:pPr algn="ctr">
              <a:defRPr/>
            </a:pPr>
            <a:r>
              <a:rPr lang="en-GB" sz="4800" b="1" dirty="0">
                <a:latin typeface="Arial" panose="020B0604020202020204" pitchFamily="34" charset="0"/>
                <a:cs typeface="Arial" panose="020B0604020202020204" pitchFamily="34" charset="0"/>
              </a:rPr>
              <a:t>Get CREATIVE</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Organise Community Think Tanks</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Identify all possible sectors</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Do NOT overlook any sector</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5330" y="3901683"/>
            <a:ext cx="4341339" cy="2619275"/>
          </a:xfrm>
        </p:spPr>
      </p:pic>
    </p:spTree>
    <p:extLst>
      <p:ext uri="{BB962C8B-B14F-4D97-AF65-F5344CB8AC3E}">
        <p14:creationId xmlns:p14="http://schemas.microsoft.com/office/powerpoint/2010/main" val="3820409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9777D5-E7EA-43B4-9B9F-8778296FA605}"/>
              </a:ext>
            </a:extLst>
          </p:cNvPr>
          <p:cNvSpPr>
            <a:spLocks noGrp="1"/>
          </p:cNvSpPr>
          <p:nvPr>
            <p:ph type="title"/>
          </p:nvPr>
        </p:nvSpPr>
        <p:spPr>
          <a:xfrm>
            <a:off x="838200" y="365125"/>
            <a:ext cx="10515600" cy="981761"/>
          </a:xfrm>
        </p:spPr>
        <p:txBody>
          <a:bodyPr>
            <a:normAutofit/>
          </a:bodyPr>
          <a:lstStyle/>
          <a:p>
            <a:pPr algn="ctr"/>
            <a:r>
              <a:rPr lang="en-ZA" sz="5400" b="1" dirty="0">
                <a:latin typeface="Arial" panose="020B0604020202020204" pitchFamily="34" charset="0"/>
                <a:cs typeface="Arial" panose="020B0604020202020204" pitchFamily="34" charset="0"/>
              </a:rPr>
              <a:t>Sectors &amp; Sub-sectors</a:t>
            </a:r>
          </a:p>
        </p:txBody>
      </p:sp>
      <p:sp>
        <p:nvSpPr>
          <p:cNvPr id="4" name="Content Placeholder 3">
            <a:extLst>
              <a:ext uri="{FF2B5EF4-FFF2-40B4-BE49-F238E27FC236}">
                <a16:creationId xmlns:a16="http://schemas.microsoft.com/office/drawing/2014/main" id="{5BE10E92-4C32-4BBF-B932-42EB63E0B16E}"/>
              </a:ext>
            </a:extLst>
          </p:cNvPr>
          <p:cNvSpPr>
            <a:spLocks noGrp="1"/>
          </p:cNvSpPr>
          <p:nvPr>
            <p:ph sz="half" idx="2"/>
          </p:nvPr>
        </p:nvSpPr>
        <p:spPr>
          <a:xfrm>
            <a:off x="6172200" y="1470453"/>
            <a:ext cx="5181600" cy="4830077"/>
          </a:xfrm>
        </p:spPr>
        <p:txBody>
          <a:bodyPr>
            <a:normAutofit/>
          </a:bodyPr>
          <a:lstStyle/>
          <a:p>
            <a:r>
              <a:rPr lang="en-ZA" dirty="0"/>
              <a:t>Manufacturing</a:t>
            </a:r>
          </a:p>
          <a:p>
            <a:r>
              <a:rPr lang="en-ZA" dirty="0"/>
              <a:t>Food processing</a:t>
            </a:r>
          </a:p>
          <a:p>
            <a:r>
              <a:rPr lang="en-ZA" dirty="0"/>
              <a:t>Roadworks</a:t>
            </a:r>
          </a:p>
          <a:p>
            <a:r>
              <a:rPr lang="en-ZA" dirty="0"/>
              <a:t>Emergency services</a:t>
            </a:r>
          </a:p>
          <a:p>
            <a:r>
              <a:rPr lang="en-ZA" dirty="0"/>
              <a:t>Automotive</a:t>
            </a:r>
          </a:p>
          <a:p>
            <a:r>
              <a:rPr lang="en-ZA" dirty="0"/>
              <a:t>Aerospace</a:t>
            </a:r>
          </a:p>
          <a:p>
            <a:r>
              <a:rPr lang="en-ZA" dirty="0"/>
              <a:t>Military</a:t>
            </a:r>
          </a:p>
          <a:p>
            <a:r>
              <a:rPr lang="en-ZA" dirty="0"/>
              <a:t>Music</a:t>
            </a:r>
          </a:p>
          <a:p>
            <a:r>
              <a:rPr lang="en-ZA" dirty="0"/>
              <a:t>Film</a:t>
            </a:r>
          </a:p>
          <a:p>
            <a:endParaRPr lang="en-ZA" dirty="0"/>
          </a:p>
          <a:p>
            <a:endParaRPr lang="en-ZA" dirty="0"/>
          </a:p>
        </p:txBody>
      </p:sp>
      <p:sp>
        <p:nvSpPr>
          <p:cNvPr id="7" name="Content Placeholder 6">
            <a:extLst>
              <a:ext uri="{FF2B5EF4-FFF2-40B4-BE49-F238E27FC236}">
                <a16:creationId xmlns:a16="http://schemas.microsoft.com/office/drawing/2014/main" id="{EA7807CF-F935-463C-B358-76B94DA412ED}"/>
              </a:ext>
            </a:extLst>
          </p:cNvPr>
          <p:cNvSpPr>
            <a:spLocks noGrp="1"/>
          </p:cNvSpPr>
          <p:nvPr>
            <p:ph sz="half" idx="1"/>
          </p:nvPr>
        </p:nvSpPr>
        <p:spPr>
          <a:xfrm>
            <a:off x="838200" y="1470454"/>
            <a:ext cx="5181600" cy="4830077"/>
          </a:xfrm>
        </p:spPr>
        <p:txBody>
          <a:bodyPr>
            <a:normAutofit/>
          </a:bodyPr>
          <a:lstStyle/>
          <a:p>
            <a:r>
              <a:rPr lang="en-ZA" dirty="0"/>
              <a:t>Arts</a:t>
            </a:r>
          </a:p>
          <a:p>
            <a:r>
              <a:rPr lang="en-ZA" dirty="0"/>
              <a:t>Culture</a:t>
            </a:r>
          </a:p>
          <a:p>
            <a:r>
              <a:rPr lang="en-ZA" dirty="0"/>
              <a:t>Agriculture</a:t>
            </a:r>
          </a:p>
          <a:p>
            <a:r>
              <a:rPr lang="en-ZA" dirty="0"/>
              <a:t>Construction  </a:t>
            </a:r>
          </a:p>
          <a:p>
            <a:r>
              <a:rPr lang="en-ZA" dirty="0"/>
              <a:t>Building Materials</a:t>
            </a:r>
          </a:p>
          <a:p>
            <a:r>
              <a:rPr lang="en-ZA" dirty="0"/>
              <a:t>IT &amp; Technology</a:t>
            </a:r>
          </a:p>
          <a:p>
            <a:r>
              <a:rPr lang="en-ZA" dirty="0"/>
              <a:t>Pharmaceutics</a:t>
            </a:r>
          </a:p>
          <a:p>
            <a:r>
              <a:rPr lang="en-ZA" dirty="0"/>
              <a:t>Healthcare</a:t>
            </a:r>
          </a:p>
          <a:p>
            <a:r>
              <a:rPr lang="en-ZA" dirty="0"/>
              <a:t>Sport</a:t>
            </a:r>
          </a:p>
          <a:p>
            <a:endParaRPr lang="en-ZA" dirty="0"/>
          </a:p>
        </p:txBody>
      </p:sp>
      <p:pic>
        <p:nvPicPr>
          <p:cNvPr id="8" name="Content Placeholder 5">
            <a:extLst>
              <a:ext uri="{FF2B5EF4-FFF2-40B4-BE49-F238E27FC236}">
                <a16:creationId xmlns:a16="http://schemas.microsoft.com/office/drawing/2014/main" id="{E097FC7E-5DF4-4355-BD45-D250F3086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084" y="4377682"/>
            <a:ext cx="3347617" cy="2019729"/>
          </a:xfrm>
          <a:prstGeom prst="rect">
            <a:avLst/>
          </a:prstGeom>
        </p:spPr>
      </p:pic>
    </p:spTree>
    <p:extLst>
      <p:ext uri="{BB962C8B-B14F-4D97-AF65-F5344CB8AC3E}">
        <p14:creationId xmlns:p14="http://schemas.microsoft.com/office/powerpoint/2010/main" val="1197914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2594369"/>
          </a:xfrm>
        </p:spPr>
        <p:txBody>
          <a:bodyPr>
            <a:normAutofit/>
          </a:bodyPr>
          <a:lstStyle/>
          <a:p>
            <a:pPr algn="ctr">
              <a:defRPr/>
            </a:pPr>
            <a:r>
              <a:rPr lang="en-GB" sz="4800" dirty="0">
                <a:latin typeface="Arial" panose="020B0604020202020204" pitchFamily="34" charset="0"/>
                <a:cs typeface="Arial" panose="020B0604020202020204" pitchFamily="34" charset="0"/>
              </a:rPr>
              <a:t>Identify a Strategic Plan &amp; Vision</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For your town</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Specialize in Something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8109" y="3429000"/>
            <a:ext cx="4955058" cy="2989552"/>
          </a:xfrm>
        </p:spPr>
      </p:pic>
    </p:spTree>
    <p:extLst>
      <p:ext uri="{BB962C8B-B14F-4D97-AF65-F5344CB8AC3E}">
        <p14:creationId xmlns:p14="http://schemas.microsoft.com/office/powerpoint/2010/main" val="3841840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340361"/>
            <a:ext cx="10049823" cy="3088639"/>
          </a:xfrm>
        </p:spPr>
        <p:txBody>
          <a:bodyPr>
            <a:normAutofit fontScale="90000"/>
          </a:bodyPr>
          <a:lstStyle/>
          <a:p>
            <a:pPr algn="ctr">
              <a:defRPr/>
            </a:pPr>
            <a:r>
              <a:rPr lang="en-GB" sz="4800" dirty="0">
                <a:latin typeface="Arial" panose="020B0604020202020204" pitchFamily="34" charset="0"/>
                <a:cs typeface="Arial" panose="020B0604020202020204" pitchFamily="34" charset="0"/>
              </a:rPr>
              <a:t>SPORTING EVENTS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CONFERENCES</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FESTIVALS</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EDUCATION</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HEALTHCARE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5330" y="3901683"/>
            <a:ext cx="4341339" cy="2619275"/>
          </a:xfrm>
        </p:spPr>
      </p:pic>
    </p:spTree>
    <p:extLst>
      <p:ext uri="{BB962C8B-B14F-4D97-AF65-F5344CB8AC3E}">
        <p14:creationId xmlns:p14="http://schemas.microsoft.com/office/powerpoint/2010/main" val="34305567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08919" y="173116"/>
            <a:ext cx="11343503" cy="3150852"/>
          </a:xfrm>
        </p:spPr>
        <p:txBody>
          <a:bodyPr>
            <a:normAutofit fontScale="90000"/>
          </a:bodyPr>
          <a:lstStyle/>
          <a:p>
            <a:pPr algn="ctr">
              <a:defRPr/>
            </a:pPr>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r>
              <a:rPr lang="en-GB" sz="4800" b="1" dirty="0">
                <a:latin typeface="Arial" panose="020B0604020202020204" pitchFamily="34" charset="0"/>
                <a:cs typeface="Arial" panose="020B0604020202020204" pitchFamily="34" charset="0"/>
              </a:rPr>
              <a:t>Find</a:t>
            </a:r>
            <a:r>
              <a:rPr lang="en-GB" sz="4800" dirty="0">
                <a:latin typeface="Arial" panose="020B0604020202020204" pitchFamily="34" charset="0"/>
                <a:cs typeface="Arial" panose="020B0604020202020204" pitchFamily="34" charset="0"/>
              </a:rPr>
              <a:t> </a:t>
            </a:r>
            <a:r>
              <a:rPr lang="en-GB" sz="4900" b="1" dirty="0">
                <a:latin typeface="Arial" panose="020B0604020202020204" pitchFamily="34" charset="0"/>
                <a:cs typeface="Arial" panose="020B0604020202020204" pitchFamily="34" charset="0"/>
              </a:rPr>
              <a:t>Labour intensive businesses</a:t>
            </a:r>
            <a:br>
              <a:rPr lang="en-GB" sz="4900" dirty="0">
                <a:latin typeface="Arial" panose="020B0604020202020204" pitchFamily="34" charset="0"/>
                <a:cs typeface="Arial" panose="020B0604020202020204" pitchFamily="34" charset="0"/>
              </a:rPr>
            </a:br>
            <a:r>
              <a:rPr lang="en-GB" sz="4900" dirty="0">
                <a:latin typeface="Arial" panose="020B0604020202020204" pitchFamily="34" charset="0"/>
                <a:cs typeface="Arial" panose="020B0604020202020204" pitchFamily="34" charset="0"/>
              </a:rPr>
              <a:t>Like: Farming, food preparation, packaging, assembling, processing, call centres, </a:t>
            </a:r>
            <a:r>
              <a:rPr lang="en-ZA" sz="4900" dirty="0">
                <a:latin typeface="Arial" panose="020B0604020202020204" pitchFamily="34" charset="0"/>
                <a:cs typeface="Arial" panose="020B0604020202020204" pitchFamily="34" charset="0"/>
              </a:rPr>
              <a:t>restaurants, hotels, engineering, healthcare, caregiving, and many more.</a:t>
            </a:r>
            <a:br>
              <a:rPr lang="en-GB" sz="49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8702" y="3429000"/>
            <a:ext cx="4687330" cy="2828022"/>
          </a:xfrm>
        </p:spPr>
      </p:pic>
    </p:spTree>
    <p:extLst>
      <p:ext uri="{BB962C8B-B14F-4D97-AF65-F5344CB8AC3E}">
        <p14:creationId xmlns:p14="http://schemas.microsoft.com/office/powerpoint/2010/main" val="1494458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08919" y="173116"/>
            <a:ext cx="11343503" cy="2828022"/>
          </a:xfrm>
        </p:spPr>
        <p:txBody>
          <a:bodyPr>
            <a:normAutofit fontScale="90000"/>
          </a:bodyPr>
          <a:lstStyle/>
          <a:p>
            <a:pPr algn="ctr">
              <a:defRPr/>
            </a:pPr>
            <a:br>
              <a:rPr lang="en-GB" sz="4800" dirty="0">
                <a:latin typeface="Arial" panose="020B0604020202020204" pitchFamily="34" charset="0"/>
                <a:cs typeface="Arial" panose="020B0604020202020204" pitchFamily="34" charset="0"/>
              </a:rPr>
            </a:br>
            <a:r>
              <a:rPr lang="en-GB" sz="4800" b="1" dirty="0">
                <a:latin typeface="Arial" panose="020B0604020202020204" pitchFamily="34" charset="0"/>
                <a:cs typeface="Arial" panose="020B0604020202020204" pitchFamily="34" charset="0"/>
              </a:rPr>
              <a:t>High profit yielding industries</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Like: Pharmaceutics, Technology, Accounting, Book keeping, Healthcare, Specialised materials, etc. </a:t>
            </a: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8702" y="3429000"/>
            <a:ext cx="4687330" cy="2828022"/>
          </a:xfrm>
        </p:spPr>
      </p:pic>
    </p:spTree>
    <p:extLst>
      <p:ext uri="{BB962C8B-B14F-4D97-AF65-F5344CB8AC3E}">
        <p14:creationId xmlns:p14="http://schemas.microsoft.com/office/powerpoint/2010/main" val="40505047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67265" y="222972"/>
            <a:ext cx="11046940" cy="2940358"/>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Find a business strategist and project manager.</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Identify the industrial and business opportunities lying idle in your town.</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8993137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296562" y="568961"/>
            <a:ext cx="11467070" cy="1927104"/>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Farms, factories, dairies, schools, hotels, halls, houses, malls, recreational areas, sporting facilities, etc.</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5648499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32486" y="383610"/>
            <a:ext cx="10960444" cy="2847682"/>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Identify businesses that once boomed, but are now closed.</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Why are they closed?</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Insolvency? Skills? Other reasons?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399167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518984" y="383610"/>
            <a:ext cx="11528854" cy="2507871"/>
          </a:xfrm>
        </p:spPr>
        <p:txBody>
          <a:bodyPr>
            <a:normAutofit/>
          </a:bodyPr>
          <a:lstStyle/>
          <a:p>
            <a:pPr algn="ctr">
              <a:defRPr/>
            </a:pPr>
            <a:r>
              <a:rPr lang="en-GB" sz="5400" dirty="0">
                <a:latin typeface="Arial" panose="020B0604020202020204" pitchFamily="34" charset="0"/>
                <a:cs typeface="Arial" panose="020B0604020202020204" pitchFamily="34" charset="0"/>
              </a:rPr>
              <a:t>Please pay ATTENTION</a:t>
            </a:r>
            <a:br>
              <a:rPr lang="en-GB" sz="5400" b="1"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As investment-friendly</a:t>
            </a:r>
            <a:br>
              <a:rPr lang="en-GB" sz="5400" b="1"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As we possibly can</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429000"/>
            <a:ext cx="5200134" cy="3137416"/>
          </a:xfrm>
        </p:spPr>
      </p:pic>
    </p:spTree>
    <p:extLst>
      <p:ext uri="{BB962C8B-B14F-4D97-AF65-F5344CB8AC3E}">
        <p14:creationId xmlns:p14="http://schemas.microsoft.com/office/powerpoint/2010/main" val="832634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70702" y="568411"/>
            <a:ext cx="11244649" cy="2026508"/>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Our </a:t>
            </a:r>
            <a:r>
              <a:rPr lang="en-GB" sz="5400" b="1" dirty="0">
                <a:latin typeface="Arial" panose="020B0604020202020204" pitchFamily="34" charset="0"/>
                <a:cs typeface="Arial" panose="020B0604020202020204" pitchFamily="34" charset="0"/>
              </a:rPr>
              <a:t>co-operative labour force </a:t>
            </a:r>
            <a:r>
              <a:rPr lang="en-GB" sz="5400" dirty="0">
                <a:latin typeface="Arial" panose="020B0604020202020204" pitchFamily="34" charset="0"/>
                <a:cs typeface="Arial" panose="020B0604020202020204" pitchFamily="34" charset="0"/>
              </a:rPr>
              <a:t>can make many defunct businesses financially viable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5946724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30195" y="222972"/>
            <a:ext cx="11368216" cy="2779720"/>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Identify NEW opportunities that were not considered before.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Look at your environment… </a:t>
            </a:r>
            <a:br>
              <a:rPr lang="en-GB" sz="5400"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Think out of the box</a:t>
            </a:r>
            <a:r>
              <a:rPr lang="en-GB" sz="5400" dirty="0">
                <a:latin typeface="Arial" panose="020B0604020202020204" pitchFamily="34" charset="0"/>
                <a:cs typeface="Arial" panose="020B0604020202020204" pitchFamily="34" charset="0"/>
              </a:rPr>
              <a:t>.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5524836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383610"/>
            <a:ext cx="10049823" cy="1927104"/>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Develop razor-sharp business plans for as many business that we can come up with for our town.</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203163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518984" y="222972"/>
            <a:ext cx="10948085" cy="2755006"/>
          </a:xfrm>
        </p:spPr>
        <p:txBody>
          <a:bodyPr>
            <a:normAutofit/>
          </a:bodyPr>
          <a:lstStyle/>
          <a:p>
            <a:pPr algn="ctr">
              <a:defRPr/>
            </a:pPr>
            <a:r>
              <a:rPr lang="en-GB" sz="4800" dirty="0">
                <a:latin typeface="Arial" panose="020B0604020202020204" pitchFamily="34" charset="0"/>
                <a:cs typeface="Arial" panose="020B0604020202020204" pitchFamily="34" charset="0"/>
              </a:rPr>
              <a:t>The BUSINESS PLANS</a:t>
            </a:r>
            <a:br>
              <a:rPr lang="en-GB" sz="4800" b="1"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Are a </a:t>
            </a:r>
            <a:r>
              <a:rPr lang="en-GB" sz="4800" b="1" dirty="0">
                <a:latin typeface="Arial" panose="020B0604020202020204" pitchFamily="34" charset="0"/>
                <a:cs typeface="Arial" panose="020B0604020202020204" pitchFamily="34" charset="0"/>
              </a:rPr>
              <a:t>CRITICAL </a:t>
            </a:r>
            <a:r>
              <a:rPr lang="en-GB" sz="4800" dirty="0">
                <a:latin typeface="Arial" panose="020B0604020202020204" pitchFamily="34" charset="0"/>
                <a:cs typeface="Arial" panose="020B0604020202020204" pitchFamily="34" charset="0"/>
              </a:rPr>
              <a:t>part of the OST plan</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It is the </a:t>
            </a:r>
            <a:r>
              <a:rPr lang="en-GB" sz="4800" b="1" dirty="0">
                <a:latin typeface="Arial" panose="020B0604020202020204" pitchFamily="34" charset="0"/>
                <a:cs typeface="Arial" panose="020B0604020202020204" pitchFamily="34" charset="0"/>
              </a:rPr>
              <a:t>Bait</a:t>
            </a:r>
            <a:r>
              <a:rPr lang="en-GB" sz="4800" dirty="0">
                <a:latin typeface="Arial" panose="020B0604020202020204" pitchFamily="34" charset="0"/>
                <a:cs typeface="Arial" panose="020B0604020202020204" pitchFamily="34" charset="0"/>
              </a:rPr>
              <a:t> for INVESTORS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798" y="3348681"/>
            <a:ext cx="5486400" cy="3310128"/>
          </a:xfrm>
        </p:spPr>
      </p:pic>
    </p:spTree>
    <p:extLst>
      <p:ext uri="{BB962C8B-B14F-4D97-AF65-F5344CB8AC3E}">
        <p14:creationId xmlns:p14="http://schemas.microsoft.com/office/powerpoint/2010/main" val="20869559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70703" y="222972"/>
            <a:ext cx="11467070" cy="2977428"/>
          </a:xfrm>
        </p:spPr>
        <p:txBody>
          <a:bodyPr>
            <a:normAutofit/>
          </a:bodyPr>
          <a:lstStyle/>
          <a:p>
            <a:pPr algn="ctr">
              <a:defRPr/>
            </a:pPr>
            <a:r>
              <a:rPr lang="en-GB" sz="5400" dirty="0">
                <a:latin typeface="Arial" panose="020B0604020202020204" pitchFamily="34" charset="0"/>
                <a:cs typeface="Arial" panose="020B0604020202020204" pitchFamily="34" charset="0"/>
              </a:rPr>
              <a:t>These business plans are the carrots that we dangle for the investors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on our beautiful world class website.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254" y="3336974"/>
            <a:ext cx="5200134" cy="3137416"/>
          </a:xfrm>
        </p:spPr>
      </p:pic>
    </p:spTree>
    <p:extLst>
      <p:ext uri="{BB962C8B-B14F-4D97-AF65-F5344CB8AC3E}">
        <p14:creationId xmlns:p14="http://schemas.microsoft.com/office/powerpoint/2010/main" val="35600059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518984" y="383610"/>
            <a:ext cx="11528854" cy="3045390"/>
          </a:xfrm>
        </p:spPr>
        <p:txBody>
          <a:bodyPr>
            <a:normAutofit fontScale="90000"/>
          </a:bodyPr>
          <a:lstStyle/>
          <a:p>
            <a:pPr algn="ctr">
              <a:defRPr/>
            </a:pPr>
            <a:r>
              <a:rPr lang="en-GB" sz="5400" b="1" dirty="0">
                <a:latin typeface="Arial" panose="020B0604020202020204" pitchFamily="34" charset="0"/>
                <a:cs typeface="Arial" panose="020B0604020202020204" pitchFamily="34" charset="0"/>
              </a:rPr>
              <a:t>REMEMBER</a:t>
            </a:r>
            <a:br>
              <a:rPr lang="en-GB" sz="5400" b="1"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We are creating an </a:t>
            </a:r>
            <a:br>
              <a:rPr lang="en-GB" sz="5400"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investment-friendly environment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for investors into our town</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7781" y="3647695"/>
            <a:ext cx="4656437" cy="2809385"/>
          </a:xfrm>
        </p:spPr>
      </p:pic>
    </p:spTree>
    <p:extLst>
      <p:ext uri="{BB962C8B-B14F-4D97-AF65-F5344CB8AC3E}">
        <p14:creationId xmlns:p14="http://schemas.microsoft.com/office/powerpoint/2010/main" val="24564408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2733345"/>
          </a:xfrm>
        </p:spPr>
        <p:txBody>
          <a:bodyPr>
            <a:noAutofit/>
          </a:bodyPr>
          <a:lstStyle/>
          <a:p>
            <a:pPr algn="ctr">
              <a:defRPr/>
            </a:pPr>
            <a:r>
              <a:rPr lang="en-GB" sz="5400" dirty="0">
                <a:latin typeface="Arial" panose="020B0604020202020204" pitchFamily="34" charset="0"/>
                <a:cs typeface="Arial" panose="020B0604020202020204" pitchFamily="34" charset="0"/>
              </a:rPr>
              <a:t>Website &amp; PR</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Play a critical role in our launch and success.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5330" y="3901683"/>
            <a:ext cx="4341339" cy="2619275"/>
          </a:xfrm>
        </p:spPr>
      </p:pic>
    </p:spTree>
    <p:extLst>
      <p:ext uri="{BB962C8B-B14F-4D97-AF65-F5344CB8AC3E}">
        <p14:creationId xmlns:p14="http://schemas.microsoft.com/office/powerpoint/2010/main" val="32452930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07773" y="222972"/>
            <a:ext cx="11368216" cy="2733345"/>
          </a:xfrm>
        </p:spPr>
        <p:txBody>
          <a:bodyPr>
            <a:normAutofit/>
          </a:bodyPr>
          <a:lstStyle/>
          <a:p>
            <a:pPr algn="ctr">
              <a:defRPr/>
            </a:pPr>
            <a:r>
              <a:rPr lang="en-GB" dirty="0">
                <a:latin typeface="Arial" panose="020B0604020202020204" pitchFamily="34" charset="0"/>
                <a:cs typeface="Arial" panose="020B0604020202020204" pitchFamily="34" charset="0"/>
              </a:rPr>
              <a:t>Develop a world class website to show off and promote what we are doing in our town.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With great videos and positive propaganda.</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5330" y="3901683"/>
            <a:ext cx="4341339" cy="2619275"/>
          </a:xfrm>
        </p:spPr>
      </p:pic>
    </p:spTree>
    <p:extLst>
      <p:ext uri="{BB962C8B-B14F-4D97-AF65-F5344CB8AC3E}">
        <p14:creationId xmlns:p14="http://schemas.microsoft.com/office/powerpoint/2010/main" val="3926910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69557" y="222972"/>
            <a:ext cx="11355859" cy="3484055"/>
          </a:xfrm>
        </p:spPr>
        <p:txBody>
          <a:bodyPr>
            <a:normAutofit fontScale="90000"/>
          </a:bodyPr>
          <a:lstStyle/>
          <a:p>
            <a:pPr algn="ctr">
              <a:defRPr/>
            </a:pPr>
            <a:r>
              <a:rPr lang="en-GB" sz="4800" dirty="0">
                <a:latin typeface="Arial" panose="020B0604020202020204" pitchFamily="34" charset="0"/>
                <a:cs typeface="Arial" panose="020B0604020202020204" pitchFamily="34" charset="0"/>
              </a:rPr>
              <a:t>To showcase the many business opportunities for investors…</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The unified free labour force…</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AND</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The resulting high quality of goods &amp; profits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5330" y="3901683"/>
            <a:ext cx="4341339" cy="2619275"/>
          </a:xfrm>
        </p:spPr>
      </p:pic>
    </p:spTree>
    <p:extLst>
      <p:ext uri="{BB962C8B-B14F-4D97-AF65-F5344CB8AC3E}">
        <p14:creationId xmlns:p14="http://schemas.microsoft.com/office/powerpoint/2010/main" val="40623545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2733345"/>
          </a:xfrm>
        </p:spPr>
        <p:txBody>
          <a:bodyPr>
            <a:normAutofit/>
          </a:bodyPr>
          <a:lstStyle/>
          <a:p>
            <a:pPr algn="ctr">
              <a:defRPr/>
            </a:pPr>
            <a:r>
              <a:rPr lang="en-GB" sz="4800" dirty="0">
                <a:latin typeface="Arial" panose="020B0604020202020204" pitchFamily="34" charset="0"/>
                <a:cs typeface="Arial" panose="020B0604020202020204" pitchFamily="34" charset="0"/>
              </a:rPr>
              <a:t>As we start our businesses,</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We develop a customer base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for what we build and grow</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Use the best talent we can find.</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5330" y="3901683"/>
            <a:ext cx="4341339" cy="2619275"/>
          </a:xfrm>
        </p:spPr>
      </p:pic>
    </p:spTree>
    <p:extLst>
      <p:ext uri="{BB962C8B-B14F-4D97-AF65-F5344CB8AC3E}">
        <p14:creationId xmlns:p14="http://schemas.microsoft.com/office/powerpoint/2010/main" val="324310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914400" y="352719"/>
            <a:ext cx="10676238" cy="3206029"/>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We achieve this with</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Cooperation, Collaboration and </a:t>
            </a:r>
            <a:br>
              <a:rPr lang="en-GB" sz="5400"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Co-ownership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of all new businesses that </a:t>
            </a:r>
            <a:r>
              <a:rPr lang="en-GB" sz="5400" b="1" dirty="0">
                <a:latin typeface="Arial" panose="020B0604020202020204" pitchFamily="34" charset="0"/>
                <a:cs typeface="Arial" panose="020B0604020202020204" pitchFamily="34" charset="0"/>
              </a:rPr>
              <a:t>WE</a:t>
            </a:r>
            <a:r>
              <a:rPr lang="en-GB" sz="5400" dirty="0">
                <a:latin typeface="Arial" panose="020B0604020202020204" pitchFamily="34" charset="0"/>
                <a:cs typeface="Arial" panose="020B0604020202020204" pitchFamily="34" charset="0"/>
              </a:rPr>
              <a:t> initiate in our towns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529" y="3836772"/>
            <a:ext cx="4422941" cy="2668509"/>
          </a:xfrm>
        </p:spPr>
      </p:pic>
    </p:spTree>
    <p:extLst>
      <p:ext uri="{BB962C8B-B14F-4D97-AF65-F5344CB8AC3E}">
        <p14:creationId xmlns:p14="http://schemas.microsoft.com/office/powerpoint/2010/main" val="2774280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502676" y="260042"/>
            <a:ext cx="10049823" cy="4633233"/>
          </a:xfrm>
        </p:spPr>
        <p:txBody>
          <a:bodyPr>
            <a:normAutofit fontScale="90000"/>
          </a:bodyPr>
          <a:lstStyle/>
          <a:p>
            <a:pPr algn="ctr">
              <a:defRPr/>
            </a:pPr>
            <a:br>
              <a:rPr lang="en-GB" sz="4800" dirty="0">
                <a:latin typeface="Arial" panose="020B0604020202020204" pitchFamily="34" charset="0"/>
                <a:cs typeface="Arial" panose="020B0604020202020204" pitchFamily="34" charset="0"/>
              </a:rPr>
            </a:br>
            <a:r>
              <a:rPr lang="en-GB" sz="4800" b="1" dirty="0">
                <a:latin typeface="Arial" panose="020B0604020202020204" pitchFamily="34" charset="0"/>
                <a:cs typeface="Arial" panose="020B0604020202020204" pitchFamily="34" charset="0"/>
              </a:rPr>
              <a:t>In the areas of: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Sales</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Distribution</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Delivery &amp; Postage</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After Sales Service</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Repairs &amp; Maintenance</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Fulfilment</a:t>
            </a: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42769" y="4423719"/>
            <a:ext cx="3153132" cy="1902390"/>
          </a:xfrm>
        </p:spPr>
      </p:pic>
    </p:spTree>
    <p:extLst>
      <p:ext uri="{BB962C8B-B14F-4D97-AF65-F5344CB8AC3E}">
        <p14:creationId xmlns:p14="http://schemas.microsoft.com/office/powerpoint/2010/main" val="2744277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457767" cy="2733345"/>
          </a:xfrm>
        </p:spPr>
        <p:txBody>
          <a:bodyPr>
            <a:normAutofit/>
          </a:bodyPr>
          <a:lstStyle/>
          <a:p>
            <a:pPr algn="ctr">
              <a:defRPr/>
            </a:pPr>
            <a:r>
              <a:rPr lang="en-GB" sz="4800" dirty="0">
                <a:latin typeface="Arial" panose="020B0604020202020204" pitchFamily="34" charset="0"/>
                <a:cs typeface="Arial" panose="020B0604020202020204" pitchFamily="34" charset="0"/>
              </a:rPr>
              <a:t>Our </a:t>
            </a:r>
            <a:r>
              <a:rPr lang="en-GB" sz="4800" b="1" dirty="0">
                <a:latin typeface="Arial" panose="020B0604020202020204" pitchFamily="34" charset="0"/>
                <a:cs typeface="Arial" panose="020B0604020202020204" pitchFamily="34" charset="0"/>
              </a:rPr>
              <a:t>United Free Labour Force</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Can challenge any large corporation</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Even Amazon – with fulfilment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1719" y="3429000"/>
            <a:ext cx="4868561" cy="2937366"/>
          </a:xfrm>
        </p:spPr>
      </p:pic>
    </p:spTree>
    <p:extLst>
      <p:ext uri="{BB962C8B-B14F-4D97-AF65-F5344CB8AC3E}">
        <p14:creationId xmlns:p14="http://schemas.microsoft.com/office/powerpoint/2010/main" val="2740737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955673" y="337042"/>
            <a:ext cx="10280651" cy="2733345"/>
          </a:xfrm>
        </p:spPr>
        <p:txBody>
          <a:bodyPr>
            <a:normAutofit/>
          </a:bodyPr>
          <a:lstStyle/>
          <a:p>
            <a:pPr algn="ctr">
              <a:defRPr/>
            </a:pPr>
            <a:r>
              <a:rPr lang="en-GB" sz="4800" dirty="0">
                <a:latin typeface="Arial" panose="020B0604020202020204" pitchFamily="34" charset="0"/>
                <a:cs typeface="Arial" panose="020B0604020202020204" pitchFamily="34" charset="0"/>
              </a:rPr>
              <a:t>Use blockchain technology in the most effective way,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to streamline all our projects, labour and delivery.</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5330" y="3901683"/>
            <a:ext cx="4341339" cy="2619275"/>
          </a:xfrm>
        </p:spPr>
      </p:pic>
    </p:spTree>
    <p:extLst>
      <p:ext uri="{BB962C8B-B14F-4D97-AF65-F5344CB8AC3E}">
        <p14:creationId xmlns:p14="http://schemas.microsoft.com/office/powerpoint/2010/main" val="32037592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7" y="222972"/>
            <a:ext cx="10049823" cy="3311060"/>
          </a:xfrm>
        </p:spPr>
        <p:txBody>
          <a:bodyPr>
            <a:normAutofit/>
          </a:bodyPr>
          <a:lstStyle/>
          <a:p>
            <a:pPr algn="ctr">
              <a:defRPr/>
            </a:pPr>
            <a:r>
              <a:rPr lang="en-GB" sz="5400" dirty="0">
                <a:latin typeface="Arial" panose="020B0604020202020204" pitchFamily="34" charset="0"/>
                <a:cs typeface="Arial" panose="020B0604020202020204" pitchFamily="34" charset="0"/>
              </a:rPr>
              <a:t>Use all available social media platforms to promote our initiatives and our products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6381" y="3866708"/>
            <a:ext cx="4199237" cy="2533541"/>
          </a:xfrm>
        </p:spPr>
      </p:pic>
    </p:spTree>
    <p:extLst>
      <p:ext uri="{BB962C8B-B14F-4D97-AF65-F5344CB8AC3E}">
        <p14:creationId xmlns:p14="http://schemas.microsoft.com/office/powerpoint/2010/main" val="10279793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95417" y="222972"/>
            <a:ext cx="11430000" cy="3311060"/>
          </a:xfrm>
        </p:spPr>
        <p:txBody>
          <a:bodyPr>
            <a:normAutofit/>
          </a:bodyPr>
          <a:lstStyle/>
          <a:p>
            <a:pPr algn="ctr">
              <a:defRPr/>
            </a:pPr>
            <a:r>
              <a:rPr lang="en-GB" sz="5400" dirty="0">
                <a:latin typeface="Arial" panose="020B0604020202020204" pitchFamily="34" charset="0"/>
                <a:cs typeface="Arial" panose="020B0604020202020204" pitchFamily="34" charset="0"/>
              </a:rPr>
              <a:t>Create well produced videos</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with constant PR and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Positive propaganda with</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Updates, progress and future plans</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6381" y="3866708"/>
            <a:ext cx="4199237" cy="2533541"/>
          </a:xfrm>
        </p:spPr>
      </p:pic>
    </p:spTree>
    <p:extLst>
      <p:ext uri="{BB962C8B-B14F-4D97-AF65-F5344CB8AC3E}">
        <p14:creationId xmlns:p14="http://schemas.microsoft.com/office/powerpoint/2010/main" val="10380416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8"/>
            <a:ext cx="11726562" cy="3222073"/>
          </a:xfrm>
        </p:spPr>
        <p:txBody>
          <a:bodyPr>
            <a:noAutofit/>
          </a:bodyPr>
          <a:lstStyle/>
          <a:p>
            <a:pPr algn="ctr">
              <a:defRPr/>
            </a:pPr>
            <a:r>
              <a:rPr lang="en-GB" sz="5400" dirty="0">
                <a:latin typeface="Arial" panose="020B0604020202020204" pitchFamily="34" charset="0"/>
                <a:cs typeface="Arial" panose="020B0604020202020204" pitchFamily="34" charset="0"/>
              </a:rPr>
              <a:t>Any town of 10,000 people has the capacity to turn over 1 Billion US dollars or more – per annum.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1762" y="3777662"/>
            <a:ext cx="4588476" cy="2768381"/>
          </a:xfrm>
        </p:spPr>
      </p:pic>
    </p:spTree>
    <p:extLst>
      <p:ext uri="{BB962C8B-B14F-4D97-AF65-F5344CB8AC3E}">
        <p14:creationId xmlns:p14="http://schemas.microsoft.com/office/powerpoint/2010/main" val="41739755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8"/>
            <a:ext cx="11726562" cy="3222073"/>
          </a:xfrm>
        </p:spPr>
        <p:txBody>
          <a:bodyPr>
            <a:noAutofit/>
          </a:bodyPr>
          <a:lstStyle/>
          <a:p>
            <a:pPr algn="ctr">
              <a:defRPr/>
            </a:pPr>
            <a:r>
              <a:rPr lang="en-GB" sz="5400" dirty="0">
                <a:latin typeface="Arial" panose="020B0604020202020204" pitchFamily="34" charset="0"/>
                <a:cs typeface="Arial" panose="020B0604020202020204" pitchFamily="34" charset="0"/>
              </a:rPr>
              <a:t>With an expected gross profit margin of 60% (before labour costs)</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Two thirds of this belongs to the people</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1762" y="3777662"/>
            <a:ext cx="4588476" cy="2768381"/>
          </a:xfrm>
        </p:spPr>
      </p:pic>
    </p:spTree>
    <p:extLst>
      <p:ext uri="{BB962C8B-B14F-4D97-AF65-F5344CB8AC3E}">
        <p14:creationId xmlns:p14="http://schemas.microsoft.com/office/powerpoint/2010/main" val="16236248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8"/>
            <a:ext cx="11726562" cy="3222073"/>
          </a:xfrm>
        </p:spPr>
        <p:txBody>
          <a:bodyPr>
            <a:noAutofit/>
          </a:bodyPr>
          <a:lstStyle/>
          <a:p>
            <a:pPr algn="ctr">
              <a:defRPr/>
            </a:pPr>
            <a:r>
              <a:rPr lang="en-GB" sz="5400" dirty="0">
                <a:latin typeface="Arial" panose="020B0604020202020204" pitchFamily="34" charset="0"/>
                <a:cs typeface="Arial" panose="020B0604020202020204" pitchFamily="34" charset="0"/>
              </a:rPr>
              <a:t>This means that every person in our town of 10,000 people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will receive $39,960 each per annum.</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1762" y="3777662"/>
            <a:ext cx="4588476" cy="2768381"/>
          </a:xfrm>
        </p:spPr>
      </p:pic>
    </p:spTree>
    <p:extLst>
      <p:ext uri="{BB962C8B-B14F-4D97-AF65-F5344CB8AC3E}">
        <p14:creationId xmlns:p14="http://schemas.microsoft.com/office/powerpoint/2010/main" val="5821668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8"/>
            <a:ext cx="11726562" cy="3222073"/>
          </a:xfrm>
        </p:spPr>
        <p:txBody>
          <a:bodyPr>
            <a:noAutofit/>
          </a:bodyPr>
          <a:lstStyle/>
          <a:p>
            <a:pPr algn="ctr">
              <a:defRPr/>
            </a:pPr>
            <a:r>
              <a:rPr lang="en-GB" sz="5400" dirty="0">
                <a:latin typeface="Arial" panose="020B0604020202020204" pitchFamily="34" charset="0"/>
                <a:cs typeface="Arial" panose="020B0604020202020204" pitchFamily="34" charset="0"/>
              </a:rPr>
              <a:t>That is</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$3,330 per month</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For only working 3 hours per week.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1762" y="3777662"/>
            <a:ext cx="4588476" cy="2768381"/>
          </a:xfrm>
        </p:spPr>
      </p:pic>
    </p:spTree>
    <p:extLst>
      <p:ext uri="{BB962C8B-B14F-4D97-AF65-F5344CB8AC3E}">
        <p14:creationId xmlns:p14="http://schemas.microsoft.com/office/powerpoint/2010/main" val="41860182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8"/>
            <a:ext cx="11726562" cy="3650442"/>
          </a:xfrm>
        </p:spPr>
        <p:txBody>
          <a:bodyPr>
            <a:noAutofit/>
          </a:bodyPr>
          <a:lstStyle/>
          <a:p>
            <a:pPr algn="ctr">
              <a:defRPr/>
            </a:pPr>
            <a:r>
              <a:rPr lang="en-GB" sz="5400" dirty="0">
                <a:latin typeface="Arial" panose="020B0604020202020204" pitchFamily="34" charset="0"/>
                <a:cs typeface="Arial" panose="020B0604020202020204" pitchFamily="34" charset="0"/>
              </a:rPr>
              <a:t>What are you waiting for?</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Join us today.</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Tell everyone.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Let us create the world we all want to live in. </a:t>
            </a:r>
          </a:p>
        </p:txBody>
      </p:sp>
      <p:pic>
        <p:nvPicPr>
          <p:cNvPr id="6" name="Content Placeholder 5">
            <a:extLst>
              <a:ext uri="{FF2B5EF4-FFF2-40B4-BE49-F238E27FC236}">
                <a16:creationId xmlns:a16="http://schemas.microsoft.com/office/drawing/2014/main" id="{155EE13C-659A-48C0-9519-AF01D2DDA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9081" y="4129427"/>
            <a:ext cx="4173838" cy="2518216"/>
          </a:xfrm>
        </p:spPr>
      </p:pic>
    </p:spTree>
    <p:extLst>
      <p:ext uri="{BB962C8B-B14F-4D97-AF65-F5344CB8AC3E}">
        <p14:creationId xmlns:p14="http://schemas.microsoft.com/office/powerpoint/2010/main" val="2434257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39373</TotalTime>
  <Words>1940</Words>
  <Application>Microsoft Office PowerPoint</Application>
  <PresentationFormat>Widescreen</PresentationFormat>
  <Paragraphs>123</Paragraphs>
  <Slides>101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101</vt:i4>
      </vt:variant>
    </vt:vector>
  </HeadingPairs>
  <TitlesOfParts>
    <vt:vector size="106" baseType="lpstr">
      <vt:lpstr>Arial</vt:lpstr>
      <vt:lpstr>Bahnschrift SemiBold SemiConden</vt:lpstr>
      <vt:lpstr>Calibri</vt:lpstr>
      <vt:lpstr>Calibri Light</vt:lpstr>
      <vt:lpstr>Office Theme</vt:lpstr>
      <vt:lpstr>One Small Town Implementation Crash Course  With Michael Tellinger July 2021</vt:lpstr>
      <vt:lpstr>PowerPoint Presentation</vt:lpstr>
      <vt:lpstr>What is our objective? What is the final goal?</vt:lpstr>
      <vt:lpstr>To turn Small Towns into places of prosperity and abundance For all its residents!!!  What does that mean?</vt:lpstr>
      <vt:lpstr>Make our town as  productive, innovative and as wealthy as we possibly can. For the WHOLE community.</vt:lpstr>
      <vt:lpstr>ONE SMALL TOWN  Is a PR and marketing exercise by the Mayor and the community to attract investors.</vt:lpstr>
      <vt:lpstr>We create an  investment-friendly environment  for investors into our town</vt:lpstr>
      <vt:lpstr>Please pay ATTENTION As investment-friendly As we possibly can</vt:lpstr>
      <vt:lpstr>We achieve this with Cooperation, Collaboration and  Co-ownership  of all new businesses that WE initiate in our towns</vt:lpstr>
      <vt:lpstr>The foundation of ONE SMALL TOWN Every participant contributes  3 hours per week  to community projects &amp; businesses</vt:lpstr>
      <vt:lpstr>In return we become co-owners  of all the business we set up as the ONE SMALL TOWN Co-operative</vt:lpstr>
      <vt:lpstr>AND Every participant receives benefits from all that we grow, build, create, invent… etc.</vt:lpstr>
      <vt:lpstr>This means food, technology, healthcare, education, sport, art, recreation, electricity, etc… FOR FREE</vt:lpstr>
      <vt:lpstr>AND Cash dividends  Distributed monthly among all participants</vt:lpstr>
      <vt:lpstr>We turn our town into a  Powerful  Cooperative  Labour Force</vt:lpstr>
      <vt:lpstr> This will be a  FREE Cooperative Labour Force </vt:lpstr>
      <vt:lpstr>We can choose to build, manufacture or grow  anything we choose  as a co-operative community. </vt:lpstr>
      <vt:lpstr>This FREE labour force gives us and our funding partners  an unrivalled advantage over any large corporation or competitor. </vt:lpstr>
      <vt:lpstr>We eliminate destructive competition  among people &amp; businesses  in our town</vt:lpstr>
      <vt:lpstr>What is the role of Electricity?</vt:lpstr>
      <vt:lpstr>Electricity becomes the foundation of all the businesses, projects and activities we initiate</vt:lpstr>
      <vt:lpstr>Do we have access to  NEW Energy technology? YES</vt:lpstr>
      <vt:lpstr>NEW LEADING EDGE TECHNOLOGY Exclusive to SMALL TOWNS that participate</vt:lpstr>
      <vt:lpstr>As soon as the Mayor and Community Council agree to implement the ONE SMALL TOWN plan We will introduce the Electricity providers.</vt:lpstr>
      <vt:lpstr>Let us dismiss some major misconceptions.</vt:lpstr>
      <vt:lpstr>What are we NOT doing? Not creating intentional communities Not building huts and growing food on a piece of land like hippies Not isolating ourselves from the world Not creating alternative currencies or crypto-currencies  Not creating communities without money Not fighting the system – Or anyone else </vt:lpstr>
      <vt:lpstr>The ONE SMALL TOWN plan embraces and invites everyone to participate – without exception</vt:lpstr>
      <vt:lpstr>We use existing towns with all its infrastructure and potential</vt:lpstr>
      <vt:lpstr>What is the first step?</vt:lpstr>
      <vt:lpstr> To find  Just ONE small town Just ONE Mayor </vt:lpstr>
      <vt:lpstr>Why only ONE Mayor In one town? What will happen once the Mayor launches the initiative?</vt:lpstr>
      <vt:lpstr>It will create a domino effect  Across all borders and all countries.</vt:lpstr>
      <vt:lpstr>What SIZE of town is best suitable for this plan? 5,000 to 50,000 </vt:lpstr>
      <vt:lpstr>What is the role of the MAYOR? In ONE SMALL TOWN launch?</vt:lpstr>
      <vt:lpstr>Mayor is the Face &amp; Voice of the OST initiative To Inspire – Inform – Motivate  Drive the PR</vt:lpstr>
      <vt:lpstr>The Mayor will NOT have to manage the businesses  and projects. </vt:lpstr>
      <vt:lpstr>The People’s Council or  Council of Elders Will manage the business interests of the people </vt:lpstr>
      <vt:lpstr>What are the risks for the  MAYOR or TOWN?</vt:lpstr>
      <vt:lpstr>Zero Risks The Mayor needs no funding or expertise Only the desire and commitment  </vt:lpstr>
      <vt:lpstr>What if the MAYOR does not want to participate?</vt:lpstr>
      <vt:lpstr>Can we do this without a MAYOR behind the initiative?</vt:lpstr>
      <vt:lpstr>YES we can. But it will be more challenging. Let’s rather find a Mayor who works with us.</vt:lpstr>
      <vt:lpstr>BUT The people can start this themselves without the Mayor’s involvement   by creating a co-operative structure and taking exactly the same steps. </vt:lpstr>
      <vt:lpstr>ONE SMALL TOWN  Initiative is all about the people, the community and the opportunities they create for the investors and for themselves. </vt:lpstr>
      <vt:lpstr>SO – this means that… A single wealthy investor could do this. By supporting the creation of the community co-operative structure and funding the cornerstone businesses. </vt:lpstr>
      <vt:lpstr>Okay… We have a willing MAYOR How do we start?</vt:lpstr>
      <vt:lpstr>Mayor informs and motivates the community in a town hall meeting and in the media.</vt:lpstr>
      <vt:lpstr>What is the Role of the Community  or the People?</vt:lpstr>
      <vt:lpstr>How does the Community structure itself ?</vt:lpstr>
      <vt:lpstr>Community must create a legal corporate entity: Co-operative OR Non profit company Whatever is most suitable in your country</vt:lpstr>
      <vt:lpstr>Everyone is invited to join and to become a co-owner of the  NEW Co-operative Company</vt:lpstr>
      <vt:lpstr>All you have to do to become a member and co-owner of the Co-operative  is to contribute 3 hours per week  to the community projects &amp; businesses</vt:lpstr>
      <vt:lpstr>Once the Co-operative has been  set up, the members will vote and appoint the People’s Council (Also called the Council of Elders or OST Council)</vt:lpstr>
      <vt:lpstr> This People’s Council will represent the interest of the community and the activities of the Co-op.  </vt:lpstr>
      <vt:lpstr> This People’s Council is not the Municipal Council The People’s Council has the control to actually help the community </vt:lpstr>
      <vt:lpstr>What about people who do not want to participate in the OST plan?</vt:lpstr>
      <vt:lpstr>Those people just carry on with their lives as normal But they will not receive any of the benefits from all our new businesses</vt:lpstr>
      <vt:lpstr>The Perfect Situation Mayor as the face &amp; voice of the initiative AND Critical mass of people  who are the cooperative labour force</vt:lpstr>
      <vt:lpstr>Any one of those groups can launch ONE SMALL TOWN OR One wealthy investor who funds the initial businesses presented by the Co-operative</vt:lpstr>
      <vt:lpstr>What is the  Role of Investors</vt:lpstr>
      <vt:lpstr>  The investor provides the funds to launch the businesses  presented by the community co-op  </vt:lpstr>
      <vt:lpstr>  The investor manages the business and retains 1/3 (one third) of the company and profits.  </vt:lpstr>
      <vt:lpstr>  The community Co-op, retains 2/3 (two thirds) of the business and profits.  </vt:lpstr>
      <vt:lpstr>Community can choose the investors as the Co-operative They have the final say who they will accept as investors, who will get the benefit of the united labour force</vt:lpstr>
      <vt:lpstr>So the ONE SMALL TOWN idea can never be hijacked by one greedy investor</vt:lpstr>
      <vt:lpstr>  We will determine what our community consumes and needs And then we create or grow at least three times as much.  </vt:lpstr>
      <vt:lpstr>Every participant in ONE SMALL TOWN will receive their equal portion of everything we grow or create. </vt:lpstr>
      <vt:lpstr>  The surplus is sold on the open market where possible.  </vt:lpstr>
      <vt:lpstr>ELECTRICITY  Is Important but Not Critical. One Small Town can be launched without our own supply of electricity</vt:lpstr>
      <vt:lpstr>How do we choose what  businesses to start?</vt:lpstr>
      <vt:lpstr>Get CREATIVE Organise Community Think Tanks Identify all possible sectors Do NOT overlook any sector</vt:lpstr>
      <vt:lpstr>Sectors &amp; Sub-sectors</vt:lpstr>
      <vt:lpstr>Identify a Strategic Plan &amp; Vision For your town Specialize in Something </vt:lpstr>
      <vt:lpstr>SPORTING EVENTS  CONFERENCES FESTIVALS EDUCATION HEALTHCARE</vt:lpstr>
      <vt:lpstr>  Find Labour intensive businesses Like: Farming, food preparation, packaging, assembling, processing, call centres, restaurants, hotels, engineering, healthcare, caregiving, and many more.  </vt:lpstr>
      <vt:lpstr> High profit yielding industries Like: Pharmaceutics, Technology, Accounting, Book keeping, Healthcare, Specialised materials, etc.  </vt:lpstr>
      <vt:lpstr>Find a business strategist and project manager. Identify the industrial and business opportunities lying idle in your town.</vt:lpstr>
      <vt:lpstr>Farms, factories, dairies, schools, hotels, halls, houses, malls, recreational areas, sporting facilities, etc.</vt:lpstr>
      <vt:lpstr>Identify businesses that once boomed, but are now closed. Why are they closed? Insolvency? Skills? Other reasons?</vt:lpstr>
      <vt:lpstr>Our co-operative labour force can make many defunct businesses financially viable</vt:lpstr>
      <vt:lpstr>Identify NEW opportunities that were not considered before. Look at your environment…  Think out of the box. </vt:lpstr>
      <vt:lpstr>Develop razor-sharp business plans for as many business that we can come up with for our town.</vt:lpstr>
      <vt:lpstr>The BUSINESS PLANS Are a CRITICAL part of the OST plan It is the Bait for INVESTORS</vt:lpstr>
      <vt:lpstr>These business plans are the carrots that we dangle for the investors   on our beautiful world class website.</vt:lpstr>
      <vt:lpstr>REMEMBER We are creating an  investment-friendly environment  for investors into our town</vt:lpstr>
      <vt:lpstr>Website &amp; PR Play a critical role in our launch and success.</vt:lpstr>
      <vt:lpstr>Develop a world class website to show off and promote what we are doing in our town.  With great videos and positive propaganda.</vt:lpstr>
      <vt:lpstr>To showcase the many business opportunities for investors… The unified free labour force… AND The resulting high quality of goods &amp; profits  </vt:lpstr>
      <vt:lpstr>As we start our businesses, We develop a customer base  for what we build and grow Use the best talent we can find.</vt:lpstr>
      <vt:lpstr> In the areas of:  Sales Distribution Delivery &amp; Postage After Sales Service Repairs &amp; Maintenance Fulfilment </vt:lpstr>
      <vt:lpstr>Our United Free Labour Force Can challenge any large corporation Even Amazon – with fulfilment </vt:lpstr>
      <vt:lpstr>Use blockchain technology in the most effective way,  to streamline all our projects, labour and delivery.</vt:lpstr>
      <vt:lpstr>Use all available social media platforms to promote our initiatives and our products </vt:lpstr>
      <vt:lpstr>Create well produced videos with constant PR and  Positive propaganda with Updates, progress and future plans</vt:lpstr>
      <vt:lpstr>Any town of 10,000 people has the capacity to turn over 1 Billion US dollars or more – per annum. </vt:lpstr>
      <vt:lpstr>With an expected gross profit margin of 60% (before labour costs) Two thirds of this belongs to the people</vt:lpstr>
      <vt:lpstr>This means that every person in our town of 10,000 people will receive $39,960 each per annum.</vt:lpstr>
      <vt:lpstr>That is $3,330 per month For only working 3 hours per week. </vt:lpstr>
      <vt:lpstr>What are you waiting for? Join us today. Tell everyone. Let us create the world we all want to live in.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Tellinger</dc:creator>
  <cp:lastModifiedBy>Michael Tellinger</cp:lastModifiedBy>
  <cp:revision>158</cp:revision>
  <dcterms:created xsi:type="dcterms:W3CDTF">2020-04-25T09:45:38Z</dcterms:created>
  <dcterms:modified xsi:type="dcterms:W3CDTF">2021-08-04T10:22:33Z</dcterms:modified>
</cp:coreProperties>
</file>